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5"/>
  </p:notesMasterIdLst>
  <p:sldIdLst>
    <p:sldId id="362" r:id="rId2"/>
    <p:sldId id="257" r:id="rId3"/>
    <p:sldId id="259" r:id="rId4"/>
    <p:sldId id="263" r:id="rId5"/>
    <p:sldId id="373" r:id="rId6"/>
    <p:sldId id="378" r:id="rId7"/>
    <p:sldId id="408" r:id="rId8"/>
    <p:sldId id="410" r:id="rId9"/>
    <p:sldId id="409" r:id="rId10"/>
    <p:sldId id="399" r:id="rId11"/>
    <p:sldId id="402" r:id="rId12"/>
    <p:sldId id="411" r:id="rId13"/>
    <p:sldId id="361" r:id="rId14"/>
    <p:sldId id="395" r:id="rId15"/>
    <p:sldId id="404" r:id="rId16"/>
    <p:sldId id="262" r:id="rId17"/>
    <p:sldId id="273" r:id="rId18"/>
    <p:sldId id="276" r:id="rId19"/>
    <p:sldId id="275" r:id="rId20"/>
    <p:sldId id="397" r:id="rId21"/>
    <p:sldId id="405" r:id="rId22"/>
    <p:sldId id="312" r:id="rId23"/>
    <p:sldId id="283" r:id="rId24"/>
    <p:sldId id="284" r:id="rId25"/>
    <p:sldId id="374" r:id="rId26"/>
    <p:sldId id="287" r:id="rId27"/>
    <p:sldId id="376" r:id="rId28"/>
    <p:sldId id="288" r:id="rId29"/>
    <p:sldId id="403" r:id="rId30"/>
    <p:sldId id="375" r:id="rId31"/>
    <p:sldId id="291" r:id="rId32"/>
    <p:sldId id="407" r:id="rId33"/>
    <p:sldId id="393" r:id="rId34"/>
    <p:sldId id="292" r:id="rId35"/>
    <p:sldId id="293" r:id="rId36"/>
    <p:sldId id="294" r:id="rId37"/>
    <p:sldId id="297" r:id="rId38"/>
    <p:sldId id="298" r:id="rId39"/>
    <p:sldId id="299" r:id="rId40"/>
    <p:sldId id="295" r:id="rId41"/>
    <p:sldId id="296" r:id="rId42"/>
    <p:sldId id="300" r:id="rId43"/>
    <p:sldId id="383" r:id="rId44"/>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294" autoAdjust="0"/>
    <p:restoredTop sz="94660"/>
  </p:normalViewPr>
  <p:slideViewPr>
    <p:cSldViewPr snapToGrid="0">
      <p:cViewPr varScale="1">
        <p:scale>
          <a:sx n="77" d="100"/>
          <a:sy n="77" d="100"/>
        </p:scale>
        <p:origin x="1541"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BF9349E2-F284-475D-9363-152186EEF44D}" type="datetimeFigureOut">
              <a:rPr lang="en-US" smtClean="0"/>
              <a:t>11/20/2024</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66314021-0E08-4CDB-8032-106B3A7204EA}" type="slidenum">
              <a:rPr lang="en-US" smtClean="0"/>
              <a:t>‹#›</a:t>
            </a:fld>
            <a:endParaRPr lang="en-US"/>
          </a:p>
        </p:txBody>
      </p:sp>
    </p:spTree>
    <p:extLst>
      <p:ext uri="{BB962C8B-B14F-4D97-AF65-F5344CB8AC3E}">
        <p14:creationId xmlns:p14="http://schemas.microsoft.com/office/powerpoint/2010/main" val="339970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29A7FB69-201C-4703-94CE-09B0121E0465}" type="slidenum">
              <a:rPr lang="en-US" smtClean="0"/>
              <a:pPr>
                <a:defRPr/>
              </a:pPr>
              <a:t>33</a:t>
            </a:fld>
            <a:endParaRPr lang="en-US" dirty="0"/>
          </a:p>
        </p:txBody>
      </p:sp>
    </p:spTree>
    <p:extLst>
      <p:ext uri="{BB962C8B-B14F-4D97-AF65-F5344CB8AC3E}">
        <p14:creationId xmlns:p14="http://schemas.microsoft.com/office/powerpoint/2010/main" val="4490873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latin typeface="Verdana"/>
                <a:ea typeface="+mn-ea"/>
                <a:cs typeface="+mn-cs"/>
              </a:rPr>
              <a:t>The link, http://vimeo.com/115011354,</a:t>
            </a:r>
            <a:r>
              <a:rPr lang="en-US" sz="1200" kern="1200" baseline="0" dirty="0">
                <a:solidFill>
                  <a:schemeClr val="tx1"/>
                </a:solidFill>
                <a:latin typeface="Verdana"/>
                <a:ea typeface="+mn-ea"/>
                <a:cs typeface="+mn-cs"/>
              </a:rPr>
              <a:t> </a:t>
            </a:r>
            <a:r>
              <a:rPr lang="en-US" sz="1200" kern="1200" dirty="0">
                <a:solidFill>
                  <a:schemeClr val="tx1"/>
                </a:solidFill>
                <a:latin typeface="Verdana"/>
                <a:ea typeface="+mn-ea"/>
                <a:cs typeface="+mn-cs"/>
              </a:rPr>
              <a:t>is a video explaining the importance of a 1-to-1 benefits counseling session. You may remove this link if you do not have Internet access for your presentation.</a:t>
            </a:r>
          </a:p>
          <a:p>
            <a:endParaRPr lang="en-US" dirty="0">
              <a:latin typeface="Arial" pitchFamily="34" charset="0"/>
              <a:ea typeface="ＭＳ Ｐゴシック" pitchFamily="34" charset="-128"/>
            </a:endParaRPr>
          </a:p>
        </p:txBody>
      </p:sp>
      <p:sp>
        <p:nvSpPr>
          <p:cNvPr id="92164" name="Slide Number Placeholder 3"/>
          <p:cNvSpPr>
            <a:spLocks noGrp="1"/>
          </p:cNvSpPr>
          <p:nvPr>
            <p:ph type="sldNum" sz="quarter" idx="5"/>
          </p:nvPr>
        </p:nvSpPr>
        <p:spPr>
          <a:noFill/>
        </p:spPr>
        <p:txBody>
          <a:bodyPr/>
          <a:lstStyle/>
          <a:p>
            <a:fld id="{ADBC8838-70B7-4B63-B1C0-389981217999}" type="slidenum">
              <a:rPr lang="en-US" smtClean="0"/>
              <a:pPr/>
              <a:t>42</a:t>
            </a:fld>
            <a:endParaRPr lang="en-US" dirty="0"/>
          </a:p>
        </p:txBody>
      </p:sp>
    </p:spTree>
    <p:extLst>
      <p:ext uri="{BB962C8B-B14F-4D97-AF65-F5344CB8AC3E}">
        <p14:creationId xmlns:p14="http://schemas.microsoft.com/office/powerpoint/2010/main" val="1453289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p:spPr>
        <p:txBody>
          <a:bodyPr/>
          <a:lstStyle/>
          <a:p>
            <a:pPr eaLnBrk="1" hangingPunct="1"/>
            <a:r>
              <a:rPr lang="en-US" b="1" dirty="0">
                <a:latin typeface="Arial" pitchFamily="34" charset="0"/>
                <a:ea typeface="ＭＳ Ｐゴシック" pitchFamily="34" charset="-128"/>
              </a:rPr>
              <a:t>Note:</a:t>
            </a:r>
            <a:r>
              <a:rPr lang="en-US" dirty="0">
                <a:latin typeface="Arial" pitchFamily="34" charset="0"/>
                <a:ea typeface="ＭＳ Ｐゴシック" pitchFamily="34" charset="-128"/>
              </a:rPr>
              <a:t> This list should be modified depending on the products you will be presenting to this group and based on discussions with the employer. Delete any products that will not be offered.</a:t>
            </a:r>
          </a:p>
        </p:txBody>
      </p:sp>
      <p:sp>
        <p:nvSpPr>
          <p:cNvPr id="86020" name="Slide Number Placeholder 3"/>
          <p:cNvSpPr>
            <a:spLocks noGrp="1"/>
          </p:cNvSpPr>
          <p:nvPr>
            <p:ph type="sldNum" sz="quarter" idx="5"/>
          </p:nvPr>
        </p:nvSpPr>
        <p:spPr>
          <a:noFill/>
        </p:spPr>
        <p:txBody>
          <a:bodyPr/>
          <a:lstStyle/>
          <a:p>
            <a:fld id="{C8160BAF-89F8-4415-AB15-F383F9FE719D}" type="slidenum">
              <a:rPr lang="en-US" smtClean="0"/>
              <a:pPr/>
              <a:t>34</a:t>
            </a:fld>
            <a:endParaRPr lang="en-US" dirty="0"/>
          </a:p>
        </p:txBody>
      </p:sp>
    </p:spTree>
    <p:extLst>
      <p:ext uri="{BB962C8B-B14F-4D97-AF65-F5344CB8AC3E}">
        <p14:creationId xmlns:p14="http://schemas.microsoft.com/office/powerpoint/2010/main" val="42435273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29A7FB69-201C-4703-94CE-09B0121E0465}" type="slidenum">
              <a:rPr lang="en-US" smtClean="0"/>
              <a:pPr>
                <a:defRPr/>
              </a:pPr>
              <a:t>35</a:t>
            </a:fld>
            <a:endParaRPr lang="en-US" dirty="0"/>
          </a:p>
        </p:txBody>
      </p:sp>
    </p:spTree>
    <p:extLst>
      <p:ext uri="{BB962C8B-B14F-4D97-AF65-F5344CB8AC3E}">
        <p14:creationId xmlns:p14="http://schemas.microsoft.com/office/powerpoint/2010/main" val="29357366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29A7FB69-201C-4703-94CE-09B0121E0465}" type="slidenum">
              <a:rPr lang="en-US" smtClean="0"/>
              <a:pPr>
                <a:defRPr/>
              </a:pPr>
              <a:t>36</a:t>
            </a:fld>
            <a:endParaRPr lang="en-US" dirty="0"/>
          </a:p>
        </p:txBody>
      </p:sp>
    </p:spTree>
    <p:extLst>
      <p:ext uri="{BB962C8B-B14F-4D97-AF65-F5344CB8AC3E}">
        <p14:creationId xmlns:p14="http://schemas.microsoft.com/office/powerpoint/2010/main" val="19610480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p:spPr>
        <p:txBody>
          <a:bodyPr/>
          <a:lstStyle/>
          <a:p>
            <a:r>
              <a:rPr lang="en-US" altLang="ja-JP" dirty="0">
                <a:latin typeface="Arial" pitchFamily="34" charset="0"/>
                <a:ea typeface="ＭＳ Ｐゴシック" pitchFamily="34" charset="-128"/>
              </a:rPr>
              <a:t>. </a:t>
            </a:r>
          </a:p>
          <a:p>
            <a:endParaRPr lang="en-US" dirty="0">
              <a:latin typeface="Arial" pitchFamily="34" charset="0"/>
              <a:ea typeface="ＭＳ Ｐゴシック" pitchFamily="34" charset="-128"/>
            </a:endParaRPr>
          </a:p>
        </p:txBody>
      </p:sp>
      <p:sp>
        <p:nvSpPr>
          <p:cNvPr id="89092" name="Slide Number Placeholder 3"/>
          <p:cNvSpPr>
            <a:spLocks noGrp="1"/>
          </p:cNvSpPr>
          <p:nvPr>
            <p:ph type="sldNum" sz="quarter" idx="5"/>
          </p:nvPr>
        </p:nvSpPr>
        <p:spPr>
          <a:noFill/>
        </p:spPr>
        <p:txBody>
          <a:bodyPr/>
          <a:lstStyle/>
          <a:p>
            <a:fld id="{3E919795-42F9-4709-8974-7031DD810291}" type="slidenum">
              <a:rPr lang="en-US" smtClean="0"/>
              <a:pPr/>
              <a:t>37</a:t>
            </a:fld>
            <a:endParaRPr lang="en-US" dirty="0"/>
          </a:p>
        </p:txBody>
      </p:sp>
    </p:spTree>
    <p:extLst>
      <p:ext uri="{BB962C8B-B14F-4D97-AF65-F5344CB8AC3E}">
        <p14:creationId xmlns:p14="http://schemas.microsoft.com/office/powerpoint/2010/main" val="15023304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p:spPr>
        <p:txBody>
          <a:bodyPr/>
          <a:lstStyle/>
          <a:p>
            <a:endParaRPr lang="en-US" dirty="0">
              <a:latin typeface="Arial" pitchFamily="34" charset="0"/>
              <a:ea typeface="ＭＳ Ｐゴシック" pitchFamily="34" charset="-128"/>
            </a:endParaRPr>
          </a:p>
        </p:txBody>
      </p:sp>
      <p:sp>
        <p:nvSpPr>
          <p:cNvPr id="90116" name="Slide Number Placeholder 3"/>
          <p:cNvSpPr>
            <a:spLocks noGrp="1"/>
          </p:cNvSpPr>
          <p:nvPr>
            <p:ph type="sldNum" sz="quarter" idx="5"/>
          </p:nvPr>
        </p:nvSpPr>
        <p:spPr>
          <a:noFill/>
        </p:spPr>
        <p:txBody>
          <a:bodyPr/>
          <a:lstStyle/>
          <a:p>
            <a:fld id="{C3C1F856-2267-4A10-A62F-C4F29B00FF38}" type="slidenum">
              <a:rPr lang="en-US" smtClean="0"/>
              <a:pPr/>
              <a:t>38</a:t>
            </a:fld>
            <a:endParaRPr lang="en-US" dirty="0"/>
          </a:p>
        </p:txBody>
      </p:sp>
    </p:spTree>
    <p:extLst>
      <p:ext uri="{BB962C8B-B14F-4D97-AF65-F5344CB8AC3E}">
        <p14:creationId xmlns:p14="http://schemas.microsoft.com/office/powerpoint/2010/main" val="42222915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p:spPr>
        <p:txBody>
          <a:bodyPr/>
          <a:lstStyle/>
          <a:p>
            <a:endParaRPr lang="en-US" dirty="0">
              <a:latin typeface="Arial" pitchFamily="34" charset="0"/>
              <a:ea typeface="ＭＳ Ｐゴシック" pitchFamily="34" charset="-128"/>
            </a:endParaRPr>
          </a:p>
        </p:txBody>
      </p:sp>
      <p:sp>
        <p:nvSpPr>
          <p:cNvPr id="91140" name="Slide Number Placeholder 3"/>
          <p:cNvSpPr>
            <a:spLocks noGrp="1"/>
          </p:cNvSpPr>
          <p:nvPr>
            <p:ph type="sldNum" sz="quarter" idx="5"/>
          </p:nvPr>
        </p:nvSpPr>
        <p:spPr>
          <a:noFill/>
        </p:spPr>
        <p:txBody>
          <a:bodyPr/>
          <a:lstStyle/>
          <a:p>
            <a:fld id="{E589C5F2-5321-4996-97E9-0F5B31BF291B}" type="slidenum">
              <a:rPr lang="en-US" smtClean="0"/>
              <a:pPr/>
              <a:t>39</a:t>
            </a:fld>
            <a:endParaRPr lang="en-US" dirty="0"/>
          </a:p>
        </p:txBody>
      </p:sp>
    </p:spTree>
    <p:extLst>
      <p:ext uri="{BB962C8B-B14F-4D97-AF65-F5344CB8AC3E}">
        <p14:creationId xmlns:p14="http://schemas.microsoft.com/office/powerpoint/2010/main" val="2116608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p:spPr>
        <p:txBody>
          <a:bodyPr/>
          <a:lstStyle/>
          <a:p>
            <a:endParaRPr lang="en-US" dirty="0">
              <a:latin typeface="Arial" pitchFamily="34" charset="0"/>
              <a:ea typeface="ＭＳ Ｐゴシック" pitchFamily="34" charset="-128"/>
            </a:endParaRPr>
          </a:p>
        </p:txBody>
      </p:sp>
      <p:sp>
        <p:nvSpPr>
          <p:cNvPr id="87044" name="Slide Number Placeholder 3"/>
          <p:cNvSpPr>
            <a:spLocks noGrp="1"/>
          </p:cNvSpPr>
          <p:nvPr>
            <p:ph type="sldNum" sz="quarter" idx="5"/>
          </p:nvPr>
        </p:nvSpPr>
        <p:spPr>
          <a:noFill/>
        </p:spPr>
        <p:txBody>
          <a:bodyPr/>
          <a:lstStyle/>
          <a:p>
            <a:fld id="{8FBA9A68-7DE8-41CC-8B3F-C6CB9F7D99DE}" type="slidenum">
              <a:rPr lang="en-US" smtClean="0"/>
              <a:pPr/>
              <a:t>40</a:t>
            </a:fld>
            <a:endParaRPr lang="en-US" dirty="0"/>
          </a:p>
        </p:txBody>
      </p:sp>
    </p:spTree>
    <p:extLst>
      <p:ext uri="{BB962C8B-B14F-4D97-AF65-F5344CB8AC3E}">
        <p14:creationId xmlns:p14="http://schemas.microsoft.com/office/powerpoint/2010/main" val="33349868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p:spPr>
        <p:txBody>
          <a:bodyPr/>
          <a:lstStyle/>
          <a:p>
            <a:endParaRPr lang="en-US" dirty="0">
              <a:latin typeface="Arial" pitchFamily="34" charset="0"/>
              <a:ea typeface="ＭＳ Ｐゴシック" pitchFamily="34" charset="-128"/>
            </a:endParaRPr>
          </a:p>
        </p:txBody>
      </p:sp>
      <p:sp>
        <p:nvSpPr>
          <p:cNvPr id="88068" name="Slide Number Placeholder 3"/>
          <p:cNvSpPr>
            <a:spLocks noGrp="1"/>
          </p:cNvSpPr>
          <p:nvPr>
            <p:ph type="sldNum" sz="quarter" idx="5"/>
          </p:nvPr>
        </p:nvSpPr>
        <p:spPr>
          <a:noFill/>
        </p:spPr>
        <p:txBody>
          <a:bodyPr/>
          <a:lstStyle/>
          <a:p>
            <a:fld id="{67B3F0C5-2FFF-4EEB-9A0C-08006B2CD25B}" type="slidenum">
              <a:rPr lang="en-US" smtClean="0"/>
              <a:pPr/>
              <a:t>41</a:t>
            </a:fld>
            <a:endParaRPr lang="en-US" dirty="0"/>
          </a:p>
        </p:txBody>
      </p:sp>
    </p:spTree>
    <p:extLst>
      <p:ext uri="{BB962C8B-B14F-4D97-AF65-F5344CB8AC3E}">
        <p14:creationId xmlns:p14="http://schemas.microsoft.com/office/powerpoint/2010/main" val="13962592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A6AC0D-D187-4F54-B86B-B4E4528B9641}" type="datetimeFigureOut">
              <a:rPr lang="en-US" smtClean="0"/>
              <a:t>11/20/2024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4E1601-2577-483F-BB26-9C16998DA682}" type="slidenum">
              <a:rPr lang="en-US" smtClean="0"/>
              <a:t>‹#›</a:t>
            </a:fld>
            <a:endParaRPr lang="en-US"/>
          </a:p>
        </p:txBody>
      </p:sp>
    </p:spTree>
    <p:extLst>
      <p:ext uri="{BB962C8B-B14F-4D97-AF65-F5344CB8AC3E}">
        <p14:creationId xmlns:p14="http://schemas.microsoft.com/office/powerpoint/2010/main" val="3023464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A6AC0D-D187-4F54-B86B-B4E4528B9641}" type="datetimeFigureOut">
              <a:rPr lang="en-US" smtClean="0"/>
              <a:t>11/20/2024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4E1601-2577-483F-BB26-9C16998DA682}" type="slidenum">
              <a:rPr lang="en-US" smtClean="0"/>
              <a:t>‹#›</a:t>
            </a:fld>
            <a:endParaRPr lang="en-US"/>
          </a:p>
        </p:txBody>
      </p:sp>
    </p:spTree>
    <p:extLst>
      <p:ext uri="{BB962C8B-B14F-4D97-AF65-F5344CB8AC3E}">
        <p14:creationId xmlns:p14="http://schemas.microsoft.com/office/powerpoint/2010/main" val="2053370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A6AC0D-D187-4F54-B86B-B4E4528B9641}" type="datetimeFigureOut">
              <a:rPr lang="en-US" smtClean="0"/>
              <a:t>11/20/2024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4E1601-2577-483F-BB26-9C16998DA682}" type="slidenum">
              <a:rPr lang="en-US" smtClean="0"/>
              <a:t>‹#›</a:t>
            </a:fld>
            <a:endParaRPr lang="en-US"/>
          </a:p>
        </p:txBody>
      </p:sp>
    </p:spTree>
    <p:extLst>
      <p:ext uri="{BB962C8B-B14F-4D97-AF65-F5344CB8AC3E}">
        <p14:creationId xmlns:p14="http://schemas.microsoft.com/office/powerpoint/2010/main" val="20781536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4_Custom Layout">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D6CC3EE-56F1-D44C-9EE8-9BE999394295}"/>
              </a:ext>
            </a:extLst>
          </p:cNvPr>
          <p:cNvSpPr>
            <a:spLocks noGrp="1"/>
          </p:cNvSpPr>
          <p:nvPr>
            <p:ph type="sldNum" sz="quarter" idx="11"/>
          </p:nvPr>
        </p:nvSpPr>
        <p:spPr>
          <a:xfrm>
            <a:off x="3780919" y="6356351"/>
            <a:ext cx="610598" cy="365125"/>
          </a:xfrm>
        </p:spPr>
        <p:txBody>
          <a:bodyPr/>
          <a:lstStyle>
            <a:lvl1pPr>
              <a:defRPr>
                <a:solidFill>
                  <a:srgbClr val="88909B"/>
                </a:solidFill>
              </a:defRPr>
            </a:lvl1pPr>
          </a:lstStyle>
          <a:p>
            <a:fld id="{B3FED743-FBFE-DA4B-8574-C3F29E78601F}" type="slidenum">
              <a:rPr lang="en-US" smtClean="0"/>
              <a:pPr/>
              <a:t>‹#›</a:t>
            </a:fld>
            <a:endParaRPr lang="en-US" dirty="0"/>
          </a:p>
        </p:txBody>
      </p:sp>
      <p:sp>
        <p:nvSpPr>
          <p:cNvPr id="10" name="Text Placeholder 9">
            <a:extLst>
              <a:ext uri="{FF2B5EF4-FFF2-40B4-BE49-F238E27FC236}">
                <a16:creationId xmlns:a16="http://schemas.microsoft.com/office/drawing/2014/main" id="{89DAD427-DD9C-0B42-9A68-6C8DC85165D5}"/>
              </a:ext>
            </a:extLst>
          </p:cNvPr>
          <p:cNvSpPr>
            <a:spLocks noGrp="1"/>
          </p:cNvSpPr>
          <p:nvPr>
            <p:ph type="body" sz="quarter" idx="14" hasCustomPrompt="1"/>
          </p:nvPr>
        </p:nvSpPr>
        <p:spPr>
          <a:xfrm>
            <a:off x="328531" y="1838492"/>
            <a:ext cx="4029911" cy="615950"/>
          </a:xfrm>
        </p:spPr>
        <p:txBody>
          <a:bodyPr/>
          <a:lstStyle/>
          <a:p>
            <a:pPr lvl="0"/>
            <a:r>
              <a:rPr lang="en-US" dirty="0"/>
              <a:t>Subhead</a:t>
            </a:r>
          </a:p>
        </p:txBody>
      </p:sp>
      <p:sp>
        <p:nvSpPr>
          <p:cNvPr id="12" name="Text Placeholder 11">
            <a:extLst>
              <a:ext uri="{FF2B5EF4-FFF2-40B4-BE49-F238E27FC236}">
                <a16:creationId xmlns:a16="http://schemas.microsoft.com/office/drawing/2014/main" id="{49CD39FC-6419-7B46-A5EA-9F99A3257950}"/>
              </a:ext>
            </a:extLst>
          </p:cNvPr>
          <p:cNvSpPr>
            <a:spLocks noGrp="1"/>
          </p:cNvSpPr>
          <p:nvPr>
            <p:ph type="body" sz="quarter" idx="15" hasCustomPrompt="1"/>
          </p:nvPr>
        </p:nvSpPr>
        <p:spPr>
          <a:xfrm>
            <a:off x="328272" y="2465961"/>
            <a:ext cx="4030169" cy="3476625"/>
          </a:xfrm>
        </p:spPr>
        <p:txBody>
          <a:bodyPr>
            <a:normAutofit/>
          </a:bodyPr>
          <a:lstStyle>
            <a:lvl1pPr marL="0" marR="0" indent="0" algn="l" defTabSz="685800" rtl="0" eaLnBrk="1" fontAlgn="auto" latinLnBrk="0" hangingPunct="1">
              <a:lnSpc>
                <a:spcPct val="150000"/>
              </a:lnSpc>
              <a:spcBef>
                <a:spcPts val="0"/>
              </a:spcBef>
              <a:spcAft>
                <a:spcPts val="75"/>
              </a:spcAft>
              <a:buClrTx/>
              <a:buSzTx/>
              <a:buFontTx/>
              <a:buNone/>
              <a:tabLst/>
              <a:defRPr sz="1275" b="0"/>
            </a:lvl1pPr>
          </a:lstStyle>
          <a:p>
            <a:pPr marL="0" marR="0" lvl="0" indent="0" algn="l" defTabSz="685800" rtl="0" eaLnBrk="1" fontAlgn="auto" latinLnBrk="0" hangingPunct="1">
              <a:lnSpc>
                <a:spcPct val="150000"/>
              </a:lnSpc>
              <a:spcBef>
                <a:spcPts val="0"/>
              </a:spcBef>
              <a:spcAft>
                <a:spcPts val="75"/>
              </a:spcAft>
              <a:buClrTx/>
              <a:buSzTx/>
              <a:buFontTx/>
              <a:buNone/>
              <a:tabLst/>
              <a:defRPr/>
            </a:pPr>
            <a:r>
              <a:rPr lang="en-US" sz="1275" spc="23" baseline="0" dirty="0">
                <a:latin typeface="Arial" panose="020B0604020202020204" pitchFamily="34" charset="0"/>
                <a:ea typeface="Helvetica Neue" panose="02000503000000020004" pitchFamily="2" charset="0"/>
                <a:cs typeface="Arial" panose="020B0604020202020204" pitchFamily="34" charset="0"/>
              </a:rPr>
              <a:t>If your message calls for a graphic, you can utilize the library of icons we have placed in the back of this deck. You may delet</a:t>
            </a:r>
            <a:r>
              <a:rPr lang="en-US" sz="1275" spc="23" dirty="0">
                <a:latin typeface="Arial" panose="020B0604020202020204" pitchFamily="34" charset="0"/>
                <a:ea typeface="Helvetica Neue" panose="02000503000000020004" pitchFamily="2" charset="0"/>
                <a:cs typeface="Arial" panose="020B0604020202020204" pitchFamily="34" charset="0"/>
              </a:rPr>
              <a:t>e this icon, navigate to the icon library, then copy and paste the graphic of your choosing. You can use this sample as a guide to size appropriately.</a:t>
            </a:r>
            <a:endParaRPr lang="en-US" sz="1275" spc="23" baseline="0" dirty="0">
              <a:latin typeface="Arial" panose="020B0604020202020204" pitchFamily="34" charset="0"/>
              <a:ea typeface="Helvetica Neue" panose="02000503000000020004" pitchFamily="2" charset="0"/>
              <a:cs typeface="Arial" panose="020B0604020202020204" pitchFamily="34" charset="0"/>
            </a:endParaRPr>
          </a:p>
        </p:txBody>
      </p:sp>
      <p:sp>
        <p:nvSpPr>
          <p:cNvPr id="11" name="Title 1">
            <a:extLst>
              <a:ext uri="{FF2B5EF4-FFF2-40B4-BE49-F238E27FC236}">
                <a16:creationId xmlns:a16="http://schemas.microsoft.com/office/drawing/2014/main" id="{A8A64257-2608-D549-9176-CD5248F14946}"/>
              </a:ext>
            </a:extLst>
          </p:cNvPr>
          <p:cNvSpPr>
            <a:spLocks noGrp="1"/>
          </p:cNvSpPr>
          <p:nvPr>
            <p:ph type="title" hasCustomPrompt="1"/>
          </p:nvPr>
        </p:nvSpPr>
        <p:spPr>
          <a:xfrm>
            <a:off x="328272" y="-5928"/>
            <a:ext cx="4030169" cy="1298206"/>
          </a:xfrm>
        </p:spPr>
        <p:txBody>
          <a:bodyPr/>
          <a:lstStyle/>
          <a:p>
            <a:r>
              <a:rPr lang="en-US" dirty="0"/>
              <a:t>Headline</a:t>
            </a:r>
          </a:p>
        </p:txBody>
      </p:sp>
      <p:grpSp>
        <p:nvGrpSpPr>
          <p:cNvPr id="14" name="Group 13">
            <a:extLst>
              <a:ext uri="{FF2B5EF4-FFF2-40B4-BE49-F238E27FC236}">
                <a16:creationId xmlns:a16="http://schemas.microsoft.com/office/drawing/2014/main" id="{F0DEAE80-3F3D-494E-AEEA-0F6EF47BF4A7}"/>
              </a:ext>
            </a:extLst>
          </p:cNvPr>
          <p:cNvGrpSpPr/>
          <p:nvPr userDrawn="1"/>
        </p:nvGrpSpPr>
        <p:grpSpPr>
          <a:xfrm>
            <a:off x="328272" y="1292279"/>
            <a:ext cx="3951121" cy="4867835"/>
            <a:chOff x="437695" y="1292278"/>
            <a:chExt cx="11312871" cy="4867835"/>
          </a:xfrm>
        </p:grpSpPr>
        <p:cxnSp>
          <p:nvCxnSpPr>
            <p:cNvPr id="15" name="Straight Connector 14">
              <a:extLst>
                <a:ext uri="{FF2B5EF4-FFF2-40B4-BE49-F238E27FC236}">
                  <a16:creationId xmlns:a16="http://schemas.microsoft.com/office/drawing/2014/main" id="{58392B4C-E850-B240-B2FC-6E203E3F8B67}"/>
                </a:ext>
              </a:extLst>
            </p:cNvPr>
            <p:cNvCxnSpPr>
              <a:cxnSpLocks/>
            </p:cNvCxnSpPr>
            <p:nvPr userDrawn="1"/>
          </p:nvCxnSpPr>
          <p:spPr>
            <a:xfrm>
              <a:off x="437695" y="6160113"/>
              <a:ext cx="11312871" cy="0"/>
            </a:xfrm>
            <a:prstGeom prst="line">
              <a:avLst/>
            </a:prstGeom>
            <a:ln w="38100">
              <a:solidFill>
                <a:schemeClr val="tx1">
                  <a:alpha val="40000"/>
                </a:schemeClr>
              </a:solidFill>
            </a:ln>
          </p:spPr>
          <p:style>
            <a:lnRef idx="3">
              <a:schemeClr val="accent2"/>
            </a:lnRef>
            <a:fillRef idx="0">
              <a:schemeClr val="accent2"/>
            </a:fillRef>
            <a:effectRef idx="2">
              <a:schemeClr val="accent2"/>
            </a:effectRef>
            <a:fontRef idx="minor">
              <a:schemeClr val="tx1"/>
            </a:fontRef>
          </p:style>
        </p:cxnSp>
        <p:cxnSp>
          <p:nvCxnSpPr>
            <p:cNvPr id="16" name="Straight Connector 15">
              <a:extLst>
                <a:ext uri="{FF2B5EF4-FFF2-40B4-BE49-F238E27FC236}">
                  <a16:creationId xmlns:a16="http://schemas.microsoft.com/office/drawing/2014/main" id="{B51CC766-CF09-E54E-8C57-9A0F15F6D9B0}"/>
                </a:ext>
              </a:extLst>
            </p:cNvPr>
            <p:cNvCxnSpPr>
              <a:cxnSpLocks/>
            </p:cNvCxnSpPr>
            <p:nvPr userDrawn="1"/>
          </p:nvCxnSpPr>
          <p:spPr>
            <a:xfrm>
              <a:off x="437695" y="1292278"/>
              <a:ext cx="11312871" cy="0"/>
            </a:xfrm>
            <a:prstGeom prst="line">
              <a:avLst/>
            </a:prstGeom>
            <a:ln w="38100">
              <a:solidFill>
                <a:schemeClr val="tx1">
                  <a:alpha val="40000"/>
                </a:schemeClr>
              </a:solidFill>
            </a:ln>
          </p:spPr>
          <p:style>
            <a:lnRef idx="3">
              <a:schemeClr val="accent2"/>
            </a:lnRef>
            <a:fillRef idx="0">
              <a:schemeClr val="accent2"/>
            </a:fillRef>
            <a:effectRef idx="2">
              <a:schemeClr val="accent2"/>
            </a:effectRef>
            <a:fontRef idx="minor">
              <a:schemeClr val="tx1"/>
            </a:fontRef>
          </p:style>
        </p:cxnSp>
      </p:grpSp>
      <p:sp>
        <p:nvSpPr>
          <p:cNvPr id="13" name="Date Placeholder 2">
            <a:extLst>
              <a:ext uri="{FF2B5EF4-FFF2-40B4-BE49-F238E27FC236}">
                <a16:creationId xmlns:a16="http://schemas.microsoft.com/office/drawing/2014/main" id="{A307D656-A002-7B44-8EFD-8FC362887250}"/>
              </a:ext>
            </a:extLst>
          </p:cNvPr>
          <p:cNvSpPr>
            <a:spLocks noGrp="1"/>
          </p:cNvSpPr>
          <p:nvPr>
            <p:ph type="dt" sz="half" idx="10"/>
          </p:nvPr>
        </p:nvSpPr>
        <p:spPr>
          <a:xfrm>
            <a:off x="2101757" y="6367869"/>
            <a:ext cx="824164" cy="365125"/>
          </a:xfrm>
        </p:spPr>
        <p:txBody>
          <a:bodyPr/>
          <a:lstStyle>
            <a:lvl1pPr>
              <a:defRPr>
                <a:solidFill>
                  <a:srgbClr val="88909B"/>
                </a:solidFill>
              </a:defRPr>
            </a:lvl1pPr>
          </a:lstStyle>
          <a:p>
            <a:r>
              <a:rPr lang="en-US" dirty="0"/>
              <a:t>11/07/2019</a:t>
            </a:r>
          </a:p>
        </p:txBody>
      </p:sp>
      <p:sp>
        <p:nvSpPr>
          <p:cNvPr id="17" name="Footer Placeholder 4">
            <a:extLst>
              <a:ext uri="{FF2B5EF4-FFF2-40B4-BE49-F238E27FC236}">
                <a16:creationId xmlns:a16="http://schemas.microsoft.com/office/drawing/2014/main" id="{43EFE06B-AC7B-7A4E-9466-B89E061C02BF}"/>
              </a:ext>
            </a:extLst>
          </p:cNvPr>
          <p:cNvSpPr>
            <a:spLocks noGrp="1"/>
          </p:cNvSpPr>
          <p:nvPr>
            <p:ph type="ftr" sz="quarter" idx="12"/>
          </p:nvPr>
        </p:nvSpPr>
        <p:spPr>
          <a:xfrm>
            <a:off x="328531" y="6356351"/>
            <a:ext cx="1773226" cy="365125"/>
          </a:xfrm>
        </p:spPr>
        <p:txBody>
          <a:bodyPr/>
          <a:lstStyle>
            <a:lvl1pPr>
              <a:defRPr>
                <a:solidFill>
                  <a:srgbClr val="88909B"/>
                </a:solidFill>
              </a:defRPr>
            </a:lvl1pPr>
          </a:lstStyle>
          <a:p>
            <a:r>
              <a:rPr lang="en-US" dirty="0"/>
              <a:t>County of Butler</a:t>
            </a:r>
          </a:p>
        </p:txBody>
      </p:sp>
    </p:spTree>
    <p:extLst>
      <p:ext uri="{BB962C8B-B14F-4D97-AF65-F5344CB8AC3E}">
        <p14:creationId xmlns:p14="http://schemas.microsoft.com/office/powerpoint/2010/main" val="10980773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ullet List">
    <p:spTree>
      <p:nvGrpSpPr>
        <p:cNvPr id="1" name=""/>
        <p:cNvGrpSpPr/>
        <p:nvPr/>
      </p:nvGrpSpPr>
      <p:grpSpPr>
        <a:xfrm>
          <a:off x="0" y="0"/>
          <a:ext cx="0" cy="0"/>
          <a:chOff x="0" y="0"/>
          <a:chExt cx="0" cy="0"/>
        </a:xfrm>
      </p:grpSpPr>
      <p:sp>
        <p:nvSpPr>
          <p:cNvPr id="5" name="Rectangle 4"/>
          <p:cNvSpPr/>
          <p:nvPr userDrawn="1"/>
        </p:nvSpPr>
        <p:spPr>
          <a:xfrm>
            <a:off x="-1588" y="854075"/>
            <a:ext cx="255588" cy="153988"/>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userDrawn="1"/>
        </p:nvSpPr>
        <p:spPr>
          <a:xfrm>
            <a:off x="0" y="1055688"/>
            <a:ext cx="254000" cy="20002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Content Placeholder 2"/>
          <p:cNvSpPr>
            <a:spLocks noGrp="1"/>
          </p:cNvSpPr>
          <p:nvPr>
            <p:ph idx="1"/>
          </p:nvPr>
        </p:nvSpPr>
        <p:spPr>
          <a:xfrm>
            <a:off x="872208" y="1846812"/>
            <a:ext cx="6905272" cy="3860161"/>
          </a:xfrm>
          <a:prstGeom prst="rect">
            <a:avLst/>
          </a:prstGeom>
        </p:spPr>
        <p:txBody>
          <a:bodyPr lIns="0" tIns="0" rIns="0" bIns="0"/>
          <a:lstStyle>
            <a:lvl1pPr marL="227013" indent="-227013">
              <a:lnSpc>
                <a:spcPct val="100000"/>
              </a:lnSpc>
              <a:spcBef>
                <a:spcPts val="1000"/>
              </a:spcBef>
              <a:spcAft>
                <a:spcPts val="0"/>
              </a:spcAft>
              <a:buClr>
                <a:srgbClr val="5E88A1"/>
              </a:buClr>
              <a:buSzPct val="130000"/>
              <a:buFont typeface="Wingdings" charset="2"/>
              <a:buChar char="§"/>
              <a:defRPr sz="1600" b="0" spc="0">
                <a:solidFill>
                  <a:srgbClr val="5B7083"/>
                </a:solidFill>
                <a:latin typeface="Arial"/>
                <a:cs typeface="Arial"/>
              </a:defRPr>
            </a:lvl1pPr>
            <a:lvl2pPr marL="403225" indent="-169863" defTabSz="404813">
              <a:lnSpc>
                <a:spcPct val="100000"/>
              </a:lnSpc>
              <a:spcBef>
                <a:spcPts val="800"/>
              </a:spcBef>
              <a:spcAft>
                <a:spcPts val="0"/>
              </a:spcAft>
              <a:buClr>
                <a:schemeClr val="accent4"/>
              </a:buClr>
              <a:buSzPct val="110000"/>
              <a:buFont typeface="Wingdings" charset="2"/>
              <a:buChar char="§"/>
              <a:defRPr sz="1400" spc="0">
                <a:solidFill>
                  <a:srgbClr val="5B7083"/>
                </a:solidFill>
                <a:latin typeface="Arial"/>
                <a:cs typeface="Arial"/>
              </a:defRPr>
            </a:lvl2pPr>
            <a:lvl3pPr marL="574675" indent="-179388">
              <a:lnSpc>
                <a:spcPct val="100000"/>
              </a:lnSpc>
              <a:spcBef>
                <a:spcPts val="800"/>
              </a:spcBef>
              <a:spcAft>
                <a:spcPts val="0"/>
              </a:spcAft>
              <a:buClr>
                <a:schemeClr val="accent6"/>
              </a:buClr>
              <a:buSzPct val="100000"/>
              <a:buFont typeface="Wingdings" charset="2"/>
              <a:buChar char="§"/>
              <a:defRPr sz="1400" spc="0">
                <a:solidFill>
                  <a:srgbClr val="5B7083"/>
                </a:solidFill>
                <a:latin typeface="Arial"/>
                <a:cs typeface="Arial"/>
              </a:defRPr>
            </a:lvl3pPr>
            <a:lvl4pPr marL="742950" indent="-168275" defTabSz="339725">
              <a:lnSpc>
                <a:spcPct val="100000"/>
              </a:lnSpc>
              <a:spcBef>
                <a:spcPts val="800"/>
              </a:spcBef>
              <a:spcAft>
                <a:spcPts val="0"/>
              </a:spcAft>
              <a:buClr>
                <a:schemeClr val="accent2"/>
              </a:buClr>
              <a:buSzPct val="95000"/>
              <a:buFont typeface="Wingdings" charset="2"/>
              <a:buChar char="§"/>
              <a:defRPr sz="1400" spc="0">
                <a:solidFill>
                  <a:srgbClr val="5B7083"/>
                </a:solidFill>
                <a:latin typeface="Arial"/>
                <a:cs typeface="Arial"/>
              </a:defRPr>
            </a:lvl4pPr>
            <a:lvl5pPr marL="914400" indent="-171450">
              <a:lnSpc>
                <a:spcPct val="100000"/>
              </a:lnSpc>
              <a:spcBef>
                <a:spcPts val="800"/>
              </a:spcBef>
              <a:spcAft>
                <a:spcPts val="0"/>
              </a:spcAft>
              <a:buClr>
                <a:schemeClr val="accent2"/>
              </a:buClr>
              <a:buSzPct val="95000"/>
              <a:defRPr sz="1400" spc="0">
                <a:solidFill>
                  <a:srgbClr val="5B7083"/>
                </a:solidFill>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itle 1"/>
          <p:cNvSpPr>
            <a:spLocks noGrp="1"/>
          </p:cNvSpPr>
          <p:nvPr>
            <p:ph type="title"/>
          </p:nvPr>
        </p:nvSpPr>
        <p:spPr>
          <a:xfrm>
            <a:off x="79488" y="82176"/>
            <a:ext cx="8982336" cy="659221"/>
          </a:xfrm>
          <a:prstGeom prst="rect">
            <a:avLst/>
          </a:prstGeom>
        </p:spPr>
        <p:txBody>
          <a:bodyPr lIns="182880" tIns="0" rIns="0" bIns="0" anchor="b" anchorCtr="0">
            <a:noAutofit/>
          </a:bodyPr>
          <a:lstStyle>
            <a:lvl1pPr algn="l">
              <a:lnSpc>
                <a:spcPct val="90000"/>
              </a:lnSpc>
              <a:defRPr sz="2400" b="0" i="0" spc="0" baseline="0">
                <a:solidFill>
                  <a:srgbClr val="395C7F"/>
                </a:solidFill>
                <a:latin typeface="Arial"/>
                <a:cs typeface="Arial"/>
              </a:defRPr>
            </a:lvl1pPr>
          </a:lstStyle>
          <a:p>
            <a:r>
              <a:rPr lang="en-US"/>
              <a:t>Click to edit Master title style</a:t>
            </a:r>
            <a:endParaRPr lang="en-US" dirty="0"/>
          </a:p>
        </p:txBody>
      </p:sp>
      <p:sp>
        <p:nvSpPr>
          <p:cNvPr id="18" name="Text Placeholder 5"/>
          <p:cNvSpPr>
            <a:spLocks noGrp="1"/>
          </p:cNvSpPr>
          <p:nvPr>
            <p:ph type="body" sz="quarter" idx="14"/>
          </p:nvPr>
        </p:nvSpPr>
        <p:spPr>
          <a:xfrm>
            <a:off x="306295" y="851650"/>
            <a:ext cx="8845176" cy="403410"/>
          </a:xfrm>
          <a:prstGeom prst="rect">
            <a:avLst/>
          </a:prstGeom>
          <a:solidFill>
            <a:srgbClr val="5B7083"/>
          </a:solidFill>
          <a:ln>
            <a:noFill/>
          </a:ln>
        </p:spPr>
        <p:txBody>
          <a:bodyPr lIns="457200" tIns="0" rIns="0" bIns="0" anchor="ctr" anchorCtr="0">
            <a:noAutofit/>
          </a:bodyPr>
          <a:lstStyle>
            <a:lvl1pPr marL="0" indent="0" algn="l">
              <a:buFontTx/>
              <a:buNone/>
              <a:defRPr sz="1800" cap="none" spc="0">
                <a:solidFill>
                  <a:srgbClr val="FFFFFF"/>
                </a:solidFill>
                <a:latin typeface="Arial"/>
                <a:cs typeface="Arial"/>
              </a:defRPr>
            </a:lvl1pPr>
          </a:lstStyle>
          <a:p>
            <a:pPr lvl="0"/>
            <a:r>
              <a:rPr lang="en-US"/>
              <a:t>Click to edit Master text styles</a:t>
            </a:r>
          </a:p>
        </p:txBody>
      </p:sp>
    </p:spTree>
    <p:extLst>
      <p:ext uri="{BB962C8B-B14F-4D97-AF65-F5344CB8AC3E}">
        <p14:creationId xmlns:p14="http://schemas.microsoft.com/office/powerpoint/2010/main" val="4106807617"/>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A6AC0D-D187-4F54-B86B-B4E4528B9641}" type="datetimeFigureOut">
              <a:rPr lang="en-US" smtClean="0"/>
              <a:t>11/20/2024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4E1601-2577-483F-BB26-9C16998DA682}" type="slidenum">
              <a:rPr lang="en-US" smtClean="0"/>
              <a:t>‹#›</a:t>
            </a:fld>
            <a:endParaRPr lang="en-US"/>
          </a:p>
        </p:txBody>
      </p:sp>
    </p:spTree>
    <p:extLst>
      <p:ext uri="{BB962C8B-B14F-4D97-AF65-F5344CB8AC3E}">
        <p14:creationId xmlns:p14="http://schemas.microsoft.com/office/powerpoint/2010/main" val="23363045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A6AC0D-D187-4F54-B86B-B4E4528B9641}" type="datetimeFigureOut">
              <a:rPr lang="en-US" smtClean="0"/>
              <a:t>11/20/2024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4E1601-2577-483F-BB26-9C16998DA682}" type="slidenum">
              <a:rPr lang="en-US" smtClean="0"/>
              <a:t>‹#›</a:t>
            </a:fld>
            <a:endParaRPr lang="en-US"/>
          </a:p>
        </p:txBody>
      </p:sp>
    </p:spTree>
    <p:extLst>
      <p:ext uri="{BB962C8B-B14F-4D97-AF65-F5344CB8AC3E}">
        <p14:creationId xmlns:p14="http://schemas.microsoft.com/office/powerpoint/2010/main" val="22546660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A6AC0D-D187-4F54-B86B-B4E4528B9641}" type="datetimeFigureOut">
              <a:rPr lang="en-US" smtClean="0"/>
              <a:t>11/20/2024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4E1601-2577-483F-BB26-9C16998DA682}" type="slidenum">
              <a:rPr lang="en-US" smtClean="0"/>
              <a:t>‹#›</a:t>
            </a:fld>
            <a:endParaRPr lang="en-US"/>
          </a:p>
        </p:txBody>
      </p:sp>
    </p:spTree>
    <p:extLst>
      <p:ext uri="{BB962C8B-B14F-4D97-AF65-F5344CB8AC3E}">
        <p14:creationId xmlns:p14="http://schemas.microsoft.com/office/powerpoint/2010/main" val="33908671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A6AC0D-D187-4F54-B86B-B4E4528B9641}" type="datetimeFigureOut">
              <a:rPr lang="en-US" smtClean="0"/>
              <a:t>11/20/2024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C4E1601-2577-483F-BB26-9C16998DA682}" type="slidenum">
              <a:rPr lang="en-US" smtClean="0"/>
              <a:t>‹#›</a:t>
            </a:fld>
            <a:endParaRPr lang="en-US"/>
          </a:p>
        </p:txBody>
      </p:sp>
    </p:spTree>
    <p:extLst>
      <p:ext uri="{BB962C8B-B14F-4D97-AF65-F5344CB8AC3E}">
        <p14:creationId xmlns:p14="http://schemas.microsoft.com/office/powerpoint/2010/main" val="2461310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A6AC0D-D187-4F54-B86B-B4E4528B9641}" type="datetimeFigureOut">
              <a:rPr lang="en-US" smtClean="0"/>
              <a:t>11/20/2024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C4E1601-2577-483F-BB26-9C16998DA682}" type="slidenum">
              <a:rPr lang="en-US" smtClean="0"/>
              <a:t>‹#›</a:t>
            </a:fld>
            <a:endParaRPr lang="en-US"/>
          </a:p>
        </p:txBody>
      </p:sp>
    </p:spTree>
    <p:extLst>
      <p:ext uri="{BB962C8B-B14F-4D97-AF65-F5344CB8AC3E}">
        <p14:creationId xmlns:p14="http://schemas.microsoft.com/office/powerpoint/2010/main" val="6524148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A6AC0D-D187-4F54-B86B-B4E4528B9641}" type="datetimeFigureOut">
              <a:rPr lang="en-US" smtClean="0"/>
              <a:t>11/20/2024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C4E1601-2577-483F-BB26-9C16998DA682}" type="slidenum">
              <a:rPr lang="en-US" smtClean="0"/>
              <a:t>‹#›</a:t>
            </a:fld>
            <a:endParaRPr lang="en-US"/>
          </a:p>
        </p:txBody>
      </p:sp>
    </p:spTree>
    <p:extLst>
      <p:ext uri="{BB962C8B-B14F-4D97-AF65-F5344CB8AC3E}">
        <p14:creationId xmlns:p14="http://schemas.microsoft.com/office/powerpoint/2010/main" val="12326258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6A6AC0D-D187-4F54-B86B-B4E4528B9641}" type="datetimeFigureOut">
              <a:rPr lang="en-US" smtClean="0"/>
              <a:t>11/20/2024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4E1601-2577-483F-BB26-9C16998DA682}" type="slidenum">
              <a:rPr lang="en-US" smtClean="0"/>
              <a:t>‹#›</a:t>
            </a:fld>
            <a:endParaRPr lang="en-US"/>
          </a:p>
        </p:txBody>
      </p:sp>
    </p:spTree>
    <p:extLst>
      <p:ext uri="{BB962C8B-B14F-4D97-AF65-F5344CB8AC3E}">
        <p14:creationId xmlns:p14="http://schemas.microsoft.com/office/powerpoint/2010/main" val="5513522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6A6AC0D-D187-4F54-B86B-B4E4528B9641}" type="datetimeFigureOut">
              <a:rPr lang="en-US" smtClean="0"/>
              <a:t>11/20/2024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4E1601-2577-483F-BB26-9C16998DA682}" type="slidenum">
              <a:rPr lang="en-US" smtClean="0"/>
              <a:t>‹#›</a:t>
            </a:fld>
            <a:endParaRPr lang="en-US"/>
          </a:p>
        </p:txBody>
      </p:sp>
    </p:spTree>
    <p:extLst>
      <p:ext uri="{BB962C8B-B14F-4D97-AF65-F5344CB8AC3E}">
        <p14:creationId xmlns:p14="http://schemas.microsoft.com/office/powerpoint/2010/main" val="36244662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A6AC0D-D187-4F54-B86B-B4E4528B9641}" type="datetimeFigureOut">
              <a:rPr lang="en-US" smtClean="0"/>
              <a:t>11/20/2024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4E1601-2577-483F-BB26-9C16998DA682}" type="slidenum">
              <a:rPr lang="en-US" smtClean="0"/>
              <a:t>‹#›</a:t>
            </a:fld>
            <a:endParaRPr lang="en-US"/>
          </a:p>
        </p:txBody>
      </p:sp>
    </p:spTree>
    <p:extLst>
      <p:ext uri="{BB962C8B-B14F-4D97-AF65-F5344CB8AC3E}">
        <p14:creationId xmlns:p14="http://schemas.microsoft.com/office/powerpoint/2010/main" val="7287356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89" r:id="rId12"/>
    <p:sldLayoutId id="2147483690"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mp"/><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brainshark.com/hmk/MbrWebPBBCBSMbr"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5.tmp"/><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visityouville.com/en/WashingtonCounty" TargetMode="Externa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washingtoncopa.gov/" TargetMode="Externa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brainshark.com/hmk/CountyOfWashingtonHRA" TargetMode="Externa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washingtoncopa.gov/" TargetMode="Externa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washingtoncopa.gov/" TargetMode="Externa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hyperlink" Target="http://www.visityouville.com/en/WashingtonCounty" TargetMode="External"/><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9600" y="2481065"/>
            <a:ext cx="5192244" cy="2948074"/>
          </a:xfrm>
          <a:prstGeom prst="rect">
            <a:avLst/>
          </a:prstGeom>
        </p:spPr>
      </p:pic>
      <p:sp>
        <p:nvSpPr>
          <p:cNvPr id="3" name="TextBox 2"/>
          <p:cNvSpPr txBox="1"/>
          <p:nvPr/>
        </p:nvSpPr>
        <p:spPr>
          <a:xfrm>
            <a:off x="2803088" y="952185"/>
            <a:ext cx="3605269" cy="1323439"/>
          </a:xfrm>
          <a:prstGeom prst="rect">
            <a:avLst/>
          </a:prstGeom>
          <a:noFill/>
        </p:spPr>
        <p:txBody>
          <a:bodyPr wrap="square" rtlCol="0">
            <a:spAutoFit/>
          </a:bodyPr>
          <a:lstStyle/>
          <a:p>
            <a:pPr algn="ctr"/>
            <a:r>
              <a:rPr lang="en-US" sz="8000" b="1" dirty="0">
                <a:solidFill>
                  <a:srgbClr val="0070C0"/>
                </a:solidFill>
              </a:rPr>
              <a:t>2025</a:t>
            </a:r>
          </a:p>
        </p:txBody>
      </p:sp>
    </p:spTree>
    <p:extLst>
      <p:ext uri="{BB962C8B-B14F-4D97-AF65-F5344CB8AC3E}">
        <p14:creationId xmlns:p14="http://schemas.microsoft.com/office/powerpoint/2010/main" val="17754691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00038" y="366257"/>
            <a:ext cx="4572000" cy="55126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dirty="0"/>
              <a:t>Washington County</a:t>
            </a:r>
          </a:p>
        </p:txBody>
      </p:sp>
      <p:graphicFrame>
        <p:nvGraphicFramePr>
          <p:cNvPr id="5" name="Table 4"/>
          <p:cNvGraphicFramePr>
            <a:graphicFrameLocks noGrp="1"/>
          </p:cNvGraphicFramePr>
          <p:nvPr>
            <p:extLst>
              <p:ext uri="{D42A27DB-BD31-4B8C-83A1-F6EECF244321}">
                <p14:modId xmlns:p14="http://schemas.microsoft.com/office/powerpoint/2010/main" val="3878204055"/>
              </p:ext>
            </p:extLst>
          </p:nvPr>
        </p:nvGraphicFramePr>
        <p:xfrm>
          <a:off x="302217" y="1346418"/>
          <a:ext cx="8463932" cy="4320335"/>
        </p:xfrm>
        <a:graphic>
          <a:graphicData uri="http://schemas.openxmlformats.org/drawingml/2006/table">
            <a:tbl>
              <a:tblPr firstRow="1" bandRow="1">
                <a:tableStyleId>{69CF1AB2-1976-4502-BF36-3FF5EA218861}</a:tableStyleId>
              </a:tblPr>
              <a:tblGrid>
                <a:gridCol w="3653385">
                  <a:extLst>
                    <a:ext uri="{9D8B030D-6E8A-4147-A177-3AD203B41FA5}">
                      <a16:colId xmlns:a16="http://schemas.microsoft.com/office/drawing/2014/main" val="20000"/>
                    </a:ext>
                  </a:extLst>
                </a:gridCol>
                <a:gridCol w="2175562">
                  <a:extLst>
                    <a:ext uri="{9D8B030D-6E8A-4147-A177-3AD203B41FA5}">
                      <a16:colId xmlns:a16="http://schemas.microsoft.com/office/drawing/2014/main" val="20001"/>
                    </a:ext>
                  </a:extLst>
                </a:gridCol>
                <a:gridCol w="2634985">
                  <a:extLst>
                    <a:ext uri="{9D8B030D-6E8A-4147-A177-3AD203B41FA5}">
                      <a16:colId xmlns:a16="http://schemas.microsoft.com/office/drawing/2014/main" val="20002"/>
                    </a:ext>
                  </a:extLst>
                </a:gridCol>
              </a:tblGrid>
              <a:tr h="423902">
                <a:tc>
                  <a:txBody>
                    <a:bodyPr/>
                    <a:lstStyle/>
                    <a:p>
                      <a:pPr algn="l"/>
                      <a:r>
                        <a:rPr lang="en-US" sz="1400" dirty="0">
                          <a:solidFill>
                            <a:srgbClr val="595959"/>
                          </a:solidFill>
                          <a:latin typeface="Arial"/>
                          <a:cs typeface="Arial"/>
                        </a:rPr>
                        <a:t>BENEFIT CATEGORY</a:t>
                      </a:r>
                    </a:p>
                  </a:txBody>
                  <a:tcPr marL="76918" marR="76918" marT="38459" marB="38459" anchor="ctr"/>
                </a:tc>
                <a:tc>
                  <a:txBody>
                    <a:bodyPr/>
                    <a:lstStyle/>
                    <a:p>
                      <a:pPr algn="ctr"/>
                      <a:r>
                        <a:rPr lang="en-US" sz="1400" dirty="0">
                          <a:solidFill>
                            <a:schemeClr val="bg1"/>
                          </a:solidFill>
                          <a:latin typeface="Arial"/>
                          <a:cs typeface="Arial"/>
                        </a:rPr>
                        <a:t>IN-NETWORK</a:t>
                      </a:r>
                    </a:p>
                  </a:txBody>
                  <a:tcPr marL="76918" marR="76918" marT="38459" marB="38459" anchor="ctr">
                    <a:solidFill>
                      <a:schemeClr val="accent1"/>
                    </a:solidFill>
                  </a:tcPr>
                </a:tc>
                <a:tc>
                  <a:txBody>
                    <a:bodyPr/>
                    <a:lstStyle/>
                    <a:p>
                      <a:pPr algn="ctr"/>
                      <a:r>
                        <a:rPr lang="en-US" sz="1400" dirty="0">
                          <a:solidFill>
                            <a:srgbClr val="FFFFFF"/>
                          </a:solidFill>
                          <a:latin typeface="Arial"/>
                          <a:cs typeface="Arial"/>
                        </a:rPr>
                        <a:t>OUT-OF-NETWORK</a:t>
                      </a:r>
                    </a:p>
                  </a:txBody>
                  <a:tcPr marL="76918" marR="76918" marT="38459" marB="38459" anchor="ctr">
                    <a:solidFill>
                      <a:srgbClr val="4F81BD"/>
                    </a:solidFill>
                  </a:tcPr>
                </a:tc>
                <a:extLst>
                  <a:ext uri="{0D108BD9-81ED-4DB2-BD59-A6C34878D82A}">
                    <a16:rowId xmlns:a16="http://schemas.microsoft.com/office/drawing/2014/main" val="10000"/>
                  </a:ext>
                </a:extLst>
              </a:tr>
              <a:tr h="543672">
                <a:tc>
                  <a:txBody>
                    <a:bodyPr/>
                    <a:lstStyle/>
                    <a:p>
                      <a:r>
                        <a:rPr lang="en-US" sz="1200" dirty="0">
                          <a:solidFill>
                            <a:schemeClr val="tx1"/>
                          </a:solidFill>
                          <a:latin typeface="Arial"/>
                          <a:cs typeface="Arial"/>
                        </a:rPr>
                        <a:t>Deductible (</a:t>
                      </a:r>
                      <a:r>
                        <a:rPr lang="en-US" sz="1200" dirty="0" err="1">
                          <a:solidFill>
                            <a:schemeClr val="tx1"/>
                          </a:solidFill>
                          <a:latin typeface="Arial"/>
                          <a:cs typeface="Arial"/>
                        </a:rPr>
                        <a:t>Ind</a:t>
                      </a:r>
                      <a:r>
                        <a:rPr lang="en-US" sz="1200" dirty="0">
                          <a:solidFill>
                            <a:schemeClr val="tx1"/>
                          </a:solidFill>
                          <a:latin typeface="Arial"/>
                          <a:cs typeface="Arial"/>
                        </a:rPr>
                        <a:t>/Fam)</a:t>
                      </a:r>
                    </a:p>
                    <a:p>
                      <a:r>
                        <a:rPr lang="en-US" sz="1200" dirty="0">
                          <a:solidFill>
                            <a:schemeClr val="tx1"/>
                          </a:solidFill>
                          <a:latin typeface="Arial"/>
                          <a:cs typeface="Arial"/>
                        </a:rPr>
                        <a:t>   In-Network Only:</a:t>
                      </a:r>
                    </a:p>
                  </a:txBody>
                  <a:tcPr marL="76918" marR="76918" marT="38459" marB="38459"/>
                </a:tc>
                <a:tc>
                  <a:txBody>
                    <a:bodyPr/>
                    <a:lstStyle/>
                    <a:p>
                      <a:pPr algn="ctr"/>
                      <a:r>
                        <a:rPr lang="en-US" sz="1200" dirty="0">
                          <a:solidFill>
                            <a:schemeClr val="tx1"/>
                          </a:solidFill>
                          <a:latin typeface="Arial"/>
                          <a:cs typeface="Arial"/>
                        </a:rPr>
                        <a:t>$0 / $0</a:t>
                      </a:r>
                    </a:p>
                  </a:txBody>
                  <a:tcPr marL="76918" marR="76918" marT="38459" marB="38459"/>
                </a:tc>
                <a:tc>
                  <a:txBody>
                    <a:bodyPr/>
                    <a:lstStyle/>
                    <a:p>
                      <a:pPr algn="ctr"/>
                      <a:r>
                        <a:rPr lang="en-US" sz="1200" dirty="0">
                          <a:solidFill>
                            <a:schemeClr val="tx1"/>
                          </a:solidFill>
                          <a:latin typeface="Arial"/>
                          <a:cs typeface="Arial"/>
                        </a:rPr>
                        <a:t>None</a:t>
                      </a:r>
                    </a:p>
                  </a:txBody>
                  <a:tcPr marL="76918" marR="76918" marT="38459" marB="38459"/>
                </a:tc>
                <a:extLst>
                  <a:ext uri="{0D108BD9-81ED-4DB2-BD59-A6C34878D82A}">
                    <a16:rowId xmlns:a16="http://schemas.microsoft.com/office/drawing/2014/main" val="10001"/>
                  </a:ext>
                </a:extLst>
              </a:tr>
              <a:tr h="245594">
                <a:tc>
                  <a:txBody>
                    <a:bodyPr/>
                    <a:lstStyle/>
                    <a:p>
                      <a:r>
                        <a:rPr lang="en-US" sz="1200" dirty="0">
                          <a:latin typeface="Arial"/>
                          <a:cs typeface="Arial"/>
                        </a:rPr>
                        <a:t>Coinsurance</a:t>
                      </a:r>
                      <a:endParaRPr lang="en-US" sz="1200" b="1" dirty="0">
                        <a:solidFill>
                          <a:schemeClr val="bg1"/>
                        </a:solidFill>
                        <a:latin typeface="Arial"/>
                        <a:cs typeface="Arial"/>
                      </a:endParaRPr>
                    </a:p>
                  </a:txBody>
                  <a:tcPr marL="76918" marR="76918" marT="38459" marB="38459"/>
                </a:tc>
                <a:tc>
                  <a:txBody>
                    <a:bodyPr/>
                    <a:lstStyle/>
                    <a:p>
                      <a:pPr algn="ctr"/>
                      <a:r>
                        <a:rPr lang="en-US" sz="1200" dirty="0">
                          <a:solidFill>
                            <a:schemeClr val="tx1"/>
                          </a:solidFill>
                          <a:latin typeface="Arial"/>
                          <a:cs typeface="Arial"/>
                        </a:rPr>
                        <a:t>100%</a:t>
                      </a:r>
                    </a:p>
                  </a:txBody>
                  <a:tcPr marL="76918" marR="76918" marT="38459" marB="38459"/>
                </a:tc>
                <a:tc>
                  <a:txBody>
                    <a:bodyPr/>
                    <a:lstStyle/>
                    <a:p>
                      <a:pPr algn="ctr"/>
                      <a:r>
                        <a:rPr lang="en-US" sz="1200" dirty="0">
                          <a:solidFill>
                            <a:schemeClr val="tx1"/>
                          </a:solidFill>
                          <a:latin typeface="Arial"/>
                          <a:cs typeface="Arial"/>
                        </a:rPr>
                        <a:t>70%</a:t>
                      </a:r>
                    </a:p>
                  </a:txBody>
                  <a:tcPr marL="76918" marR="76918" marT="38459" marB="38459"/>
                </a:tc>
                <a:extLst>
                  <a:ext uri="{0D108BD9-81ED-4DB2-BD59-A6C34878D82A}">
                    <a16:rowId xmlns:a16="http://schemas.microsoft.com/office/drawing/2014/main" val="10002"/>
                  </a:ext>
                </a:extLst>
              </a:tr>
              <a:tr h="245594">
                <a:tc>
                  <a:txBody>
                    <a:bodyPr/>
                    <a:lstStyle/>
                    <a:p>
                      <a:r>
                        <a:rPr lang="en-US" sz="1200" dirty="0">
                          <a:latin typeface="Arial"/>
                          <a:cs typeface="Arial"/>
                        </a:rPr>
                        <a:t>Out-of-Pocket</a:t>
                      </a:r>
                      <a:r>
                        <a:rPr lang="en-US" sz="1200" baseline="0" dirty="0">
                          <a:latin typeface="Arial"/>
                          <a:cs typeface="Arial"/>
                        </a:rPr>
                        <a:t> Limit (</a:t>
                      </a:r>
                      <a:r>
                        <a:rPr lang="en-US" sz="1200" baseline="0" dirty="0" err="1">
                          <a:latin typeface="Arial"/>
                          <a:cs typeface="Arial"/>
                        </a:rPr>
                        <a:t>Ind</a:t>
                      </a:r>
                      <a:r>
                        <a:rPr lang="en-US" sz="1200" baseline="0" dirty="0">
                          <a:latin typeface="Arial"/>
                          <a:cs typeface="Arial"/>
                        </a:rPr>
                        <a:t>/Fam)</a:t>
                      </a:r>
                      <a:endParaRPr lang="en-US" sz="1200" b="1" dirty="0">
                        <a:solidFill>
                          <a:schemeClr val="bg1"/>
                        </a:solidFill>
                        <a:latin typeface="Arial"/>
                        <a:cs typeface="Arial"/>
                      </a:endParaRPr>
                    </a:p>
                  </a:txBody>
                  <a:tcPr marL="76918" marR="76918" marT="38459" marB="38459"/>
                </a:tc>
                <a:tc>
                  <a:txBody>
                    <a:bodyPr/>
                    <a:lstStyle/>
                    <a:p>
                      <a:pPr algn="ctr"/>
                      <a:r>
                        <a:rPr lang="en-US" sz="1200" dirty="0">
                          <a:solidFill>
                            <a:schemeClr val="tx1"/>
                          </a:solidFill>
                          <a:latin typeface="Arial"/>
                          <a:cs typeface="Arial"/>
                        </a:rPr>
                        <a:t>None</a:t>
                      </a:r>
                    </a:p>
                  </a:txBody>
                  <a:tcPr marL="76918" marR="76918" marT="38459" marB="38459"/>
                </a:tc>
                <a:tc>
                  <a:txBody>
                    <a:bodyPr/>
                    <a:lstStyle/>
                    <a:p>
                      <a:pPr algn="ctr"/>
                      <a:r>
                        <a:rPr lang="en-US" sz="1200" dirty="0">
                          <a:solidFill>
                            <a:schemeClr val="tx1"/>
                          </a:solidFill>
                          <a:latin typeface="Arial"/>
                          <a:cs typeface="Arial"/>
                        </a:rPr>
                        <a:t>None</a:t>
                      </a:r>
                    </a:p>
                  </a:txBody>
                  <a:tcPr marL="76918" marR="76918" marT="38459" marB="38459"/>
                </a:tc>
                <a:extLst>
                  <a:ext uri="{0D108BD9-81ED-4DB2-BD59-A6C34878D82A}">
                    <a16:rowId xmlns:a16="http://schemas.microsoft.com/office/drawing/2014/main" val="10003"/>
                  </a:ext>
                </a:extLst>
              </a:tr>
              <a:tr h="409721">
                <a:tc>
                  <a:txBody>
                    <a:bodyPr/>
                    <a:lstStyle/>
                    <a:p>
                      <a:r>
                        <a:rPr lang="en-US" sz="1200" dirty="0">
                          <a:latin typeface="Arial"/>
                          <a:cs typeface="Arial"/>
                        </a:rPr>
                        <a:t>Total</a:t>
                      </a:r>
                      <a:r>
                        <a:rPr lang="en-US" sz="1200" baseline="0" dirty="0">
                          <a:latin typeface="Arial"/>
                          <a:cs typeface="Arial"/>
                        </a:rPr>
                        <a:t> Maximum Out-of-Pocket (TMOOP) (</a:t>
                      </a:r>
                      <a:r>
                        <a:rPr lang="en-US" sz="1200" baseline="0" dirty="0" err="1">
                          <a:latin typeface="Arial"/>
                          <a:cs typeface="Arial"/>
                        </a:rPr>
                        <a:t>Ind</a:t>
                      </a:r>
                      <a:r>
                        <a:rPr lang="en-US" sz="1200" baseline="0" dirty="0">
                          <a:latin typeface="Arial"/>
                          <a:cs typeface="Arial"/>
                        </a:rPr>
                        <a:t>/Fam)</a:t>
                      </a:r>
                      <a:endParaRPr lang="en-US" sz="1200" b="1" dirty="0">
                        <a:solidFill>
                          <a:schemeClr val="bg1"/>
                        </a:solidFill>
                        <a:latin typeface="Arial"/>
                        <a:cs typeface="Arial"/>
                      </a:endParaRPr>
                    </a:p>
                  </a:txBody>
                  <a:tcPr marL="76918" marR="76918" marT="38459" marB="38459"/>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Arial"/>
                          <a:cs typeface="Arial"/>
                        </a:rPr>
                        <a:t>$9,200 / $18,400</a:t>
                      </a:r>
                    </a:p>
                    <a:p>
                      <a:pPr algn="ctr"/>
                      <a:endParaRPr lang="en-US" sz="1200" dirty="0">
                        <a:solidFill>
                          <a:schemeClr val="tx1"/>
                        </a:solidFill>
                        <a:latin typeface="Arial"/>
                        <a:cs typeface="Arial"/>
                      </a:endParaRPr>
                    </a:p>
                  </a:txBody>
                  <a:tcPr marL="76918" marR="76918" marT="38459" marB="38459"/>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Arial"/>
                          <a:cs typeface="Arial"/>
                        </a:rPr>
                        <a:t>Not</a:t>
                      </a:r>
                      <a:r>
                        <a:rPr lang="en-US" sz="1200" baseline="0" dirty="0">
                          <a:solidFill>
                            <a:schemeClr val="tx1"/>
                          </a:solidFill>
                          <a:latin typeface="Arial"/>
                          <a:cs typeface="Arial"/>
                        </a:rPr>
                        <a:t> applicable</a:t>
                      </a:r>
                      <a:endParaRPr lang="en-US" sz="1200" dirty="0">
                        <a:solidFill>
                          <a:schemeClr val="tx1"/>
                        </a:solidFill>
                        <a:latin typeface="Arial"/>
                        <a:cs typeface="Arial"/>
                      </a:endParaRPr>
                    </a:p>
                  </a:txBody>
                  <a:tcPr marL="76918" marR="76918" marT="38459" marB="38459"/>
                </a:tc>
                <a:extLst>
                  <a:ext uri="{0D108BD9-81ED-4DB2-BD59-A6C34878D82A}">
                    <a16:rowId xmlns:a16="http://schemas.microsoft.com/office/drawing/2014/main" val="10004"/>
                  </a:ext>
                </a:extLst>
              </a:tr>
              <a:tr h="245594">
                <a:tc>
                  <a:txBody>
                    <a:bodyPr/>
                    <a:lstStyle/>
                    <a:p>
                      <a:r>
                        <a:rPr lang="en-US" sz="1200" dirty="0">
                          <a:latin typeface="Arial"/>
                          <a:cs typeface="Arial"/>
                        </a:rPr>
                        <a:t>Primary</a:t>
                      </a:r>
                      <a:r>
                        <a:rPr lang="en-US" sz="1200" baseline="0" dirty="0">
                          <a:latin typeface="Arial"/>
                          <a:cs typeface="Arial"/>
                        </a:rPr>
                        <a:t> Care Office Visit</a:t>
                      </a:r>
                      <a:endParaRPr lang="en-US" sz="1200" b="1" dirty="0">
                        <a:solidFill>
                          <a:schemeClr val="bg1"/>
                        </a:solidFill>
                        <a:latin typeface="Arial"/>
                        <a:cs typeface="Arial"/>
                      </a:endParaRPr>
                    </a:p>
                  </a:txBody>
                  <a:tcPr marL="76918" marR="76918" marT="38459" marB="38459"/>
                </a:tc>
                <a:tc>
                  <a:txBody>
                    <a:bodyPr/>
                    <a:lstStyle/>
                    <a:p>
                      <a:pPr algn="ctr"/>
                      <a:r>
                        <a:rPr lang="en-US" sz="1200" dirty="0">
                          <a:solidFill>
                            <a:schemeClr val="tx1"/>
                          </a:solidFill>
                          <a:latin typeface="Arial"/>
                          <a:cs typeface="Arial"/>
                        </a:rPr>
                        <a:t>$20 copay</a:t>
                      </a:r>
                    </a:p>
                  </a:txBody>
                  <a:tcPr marL="76918" marR="76918" marT="38459" marB="38459"/>
                </a:tc>
                <a:tc>
                  <a:txBody>
                    <a:bodyPr/>
                    <a:lstStyle/>
                    <a:p>
                      <a:pPr algn="ctr"/>
                      <a:r>
                        <a:rPr lang="en-US" sz="1200" dirty="0">
                          <a:solidFill>
                            <a:schemeClr val="tx1"/>
                          </a:solidFill>
                          <a:latin typeface="Arial"/>
                          <a:cs typeface="Arial"/>
                        </a:rPr>
                        <a:t>70%</a:t>
                      </a:r>
                    </a:p>
                  </a:txBody>
                  <a:tcPr marL="76918" marR="76918" marT="38459" marB="38459"/>
                </a:tc>
                <a:extLst>
                  <a:ext uri="{0D108BD9-81ED-4DB2-BD59-A6C34878D82A}">
                    <a16:rowId xmlns:a16="http://schemas.microsoft.com/office/drawing/2014/main" val="10005"/>
                  </a:ext>
                </a:extLst>
              </a:tr>
              <a:tr h="245594">
                <a:tc>
                  <a:txBody>
                    <a:bodyPr/>
                    <a:lstStyle/>
                    <a:p>
                      <a:r>
                        <a:rPr lang="en-US" sz="1200" dirty="0">
                          <a:latin typeface="Arial"/>
                          <a:cs typeface="Arial"/>
                        </a:rPr>
                        <a:t>Specialist</a:t>
                      </a:r>
                      <a:r>
                        <a:rPr lang="en-US" sz="1200" baseline="0" dirty="0">
                          <a:latin typeface="Arial"/>
                          <a:cs typeface="Arial"/>
                        </a:rPr>
                        <a:t> Office Visit</a:t>
                      </a:r>
                      <a:endParaRPr lang="en-US" sz="1200" b="1" dirty="0">
                        <a:solidFill>
                          <a:schemeClr val="bg1"/>
                        </a:solidFill>
                        <a:latin typeface="Arial"/>
                        <a:cs typeface="Arial"/>
                      </a:endParaRPr>
                    </a:p>
                  </a:txBody>
                  <a:tcPr marL="76918" marR="76918" marT="38459" marB="38459"/>
                </a:tc>
                <a:tc>
                  <a:txBody>
                    <a:bodyPr/>
                    <a:lstStyle/>
                    <a:p>
                      <a:pPr algn="ctr"/>
                      <a:r>
                        <a:rPr lang="en-US" sz="1200" dirty="0">
                          <a:solidFill>
                            <a:schemeClr val="tx1"/>
                          </a:solidFill>
                          <a:latin typeface="Arial"/>
                          <a:cs typeface="Arial"/>
                        </a:rPr>
                        <a:t>$30 copay</a:t>
                      </a:r>
                    </a:p>
                  </a:txBody>
                  <a:tcPr marL="76918" marR="76918" marT="38459" marB="38459"/>
                </a:tc>
                <a:tc>
                  <a:txBody>
                    <a:bodyPr/>
                    <a:lstStyle/>
                    <a:p>
                      <a:pPr algn="ctr"/>
                      <a:r>
                        <a:rPr lang="en-US" sz="1200" dirty="0">
                          <a:solidFill>
                            <a:schemeClr val="tx1"/>
                          </a:solidFill>
                          <a:latin typeface="Arial"/>
                          <a:cs typeface="Arial"/>
                        </a:rPr>
                        <a:t>70%</a:t>
                      </a:r>
                      <a:r>
                        <a:rPr lang="en-US" sz="1200" baseline="0" dirty="0">
                          <a:solidFill>
                            <a:schemeClr val="tx1"/>
                          </a:solidFill>
                          <a:latin typeface="Arial"/>
                          <a:cs typeface="Arial"/>
                        </a:rPr>
                        <a:t> </a:t>
                      </a:r>
                      <a:endParaRPr lang="en-US" sz="1200" dirty="0">
                        <a:solidFill>
                          <a:schemeClr val="tx1"/>
                        </a:solidFill>
                        <a:latin typeface="Arial"/>
                        <a:cs typeface="Arial"/>
                      </a:endParaRPr>
                    </a:p>
                  </a:txBody>
                  <a:tcPr marL="76918" marR="76918" marT="38459" marB="38459"/>
                </a:tc>
                <a:extLst>
                  <a:ext uri="{0D108BD9-81ED-4DB2-BD59-A6C34878D82A}">
                    <a16:rowId xmlns:a16="http://schemas.microsoft.com/office/drawing/2014/main" val="10006"/>
                  </a:ext>
                </a:extLst>
              </a:tr>
              <a:tr h="245594">
                <a:tc>
                  <a:txBody>
                    <a:bodyPr/>
                    <a:lstStyle/>
                    <a:p>
                      <a:r>
                        <a:rPr lang="en-US" sz="1200" dirty="0">
                          <a:latin typeface="Arial"/>
                          <a:cs typeface="Arial"/>
                        </a:rPr>
                        <a:t>Preventive</a:t>
                      </a:r>
                      <a:r>
                        <a:rPr lang="en-US" sz="1200" baseline="0" dirty="0">
                          <a:latin typeface="Arial"/>
                          <a:cs typeface="Arial"/>
                        </a:rPr>
                        <a:t> Care</a:t>
                      </a:r>
                      <a:endParaRPr lang="en-US" sz="1200" b="1" dirty="0">
                        <a:solidFill>
                          <a:schemeClr val="bg1"/>
                        </a:solidFill>
                        <a:latin typeface="Arial"/>
                        <a:cs typeface="Arial"/>
                      </a:endParaRPr>
                    </a:p>
                  </a:txBody>
                  <a:tcPr marL="76918" marR="76918" marT="38459" marB="38459"/>
                </a:tc>
                <a:tc>
                  <a:txBody>
                    <a:bodyPr/>
                    <a:lstStyle/>
                    <a:p>
                      <a:pPr algn="ctr"/>
                      <a:r>
                        <a:rPr lang="en-US" sz="1200" dirty="0">
                          <a:solidFill>
                            <a:schemeClr val="tx1"/>
                          </a:solidFill>
                          <a:latin typeface="Arial"/>
                          <a:cs typeface="Arial"/>
                        </a:rPr>
                        <a:t>100%</a:t>
                      </a:r>
                    </a:p>
                  </a:txBody>
                  <a:tcPr marL="76918" marR="76918" marT="38459" marB="38459"/>
                </a:tc>
                <a:tc>
                  <a:txBody>
                    <a:bodyPr/>
                    <a:lstStyle/>
                    <a:p>
                      <a:pPr algn="ctr"/>
                      <a:r>
                        <a:rPr lang="en-US" sz="1200" dirty="0">
                          <a:solidFill>
                            <a:schemeClr val="tx1"/>
                          </a:solidFill>
                          <a:latin typeface="Arial"/>
                          <a:cs typeface="Arial"/>
                        </a:rPr>
                        <a:t>Not</a:t>
                      </a:r>
                      <a:r>
                        <a:rPr lang="en-US" sz="1200" baseline="0" dirty="0">
                          <a:solidFill>
                            <a:schemeClr val="tx1"/>
                          </a:solidFill>
                          <a:latin typeface="Arial"/>
                          <a:cs typeface="Arial"/>
                        </a:rPr>
                        <a:t> Covered</a:t>
                      </a:r>
                      <a:endParaRPr lang="en-US" sz="1200" dirty="0">
                        <a:solidFill>
                          <a:schemeClr val="tx1"/>
                        </a:solidFill>
                        <a:latin typeface="Arial"/>
                        <a:cs typeface="Arial"/>
                      </a:endParaRPr>
                    </a:p>
                  </a:txBody>
                  <a:tcPr marL="76918" marR="76918" marT="38459" marB="38459"/>
                </a:tc>
                <a:extLst>
                  <a:ext uri="{0D108BD9-81ED-4DB2-BD59-A6C34878D82A}">
                    <a16:rowId xmlns:a16="http://schemas.microsoft.com/office/drawing/2014/main" val="10007"/>
                  </a:ext>
                </a:extLst>
              </a:tr>
              <a:tr h="245594">
                <a:tc>
                  <a:txBody>
                    <a:bodyPr/>
                    <a:lstStyle/>
                    <a:p>
                      <a:r>
                        <a:rPr lang="en-US" sz="1200" dirty="0">
                          <a:latin typeface="Arial"/>
                          <a:cs typeface="Arial"/>
                        </a:rPr>
                        <a:t>Urgent</a:t>
                      </a:r>
                      <a:r>
                        <a:rPr lang="en-US" sz="1200" baseline="0" dirty="0">
                          <a:latin typeface="Arial"/>
                          <a:cs typeface="Arial"/>
                        </a:rPr>
                        <a:t> Care</a:t>
                      </a:r>
                      <a:endParaRPr lang="en-US" sz="1200" b="1" dirty="0">
                        <a:solidFill>
                          <a:schemeClr val="bg1"/>
                        </a:solidFill>
                        <a:latin typeface="Arial"/>
                        <a:cs typeface="Arial"/>
                      </a:endParaRPr>
                    </a:p>
                  </a:txBody>
                  <a:tcPr marL="76918" marR="76918" marT="38459" marB="38459"/>
                </a:tc>
                <a:tc>
                  <a:txBody>
                    <a:bodyPr/>
                    <a:lstStyle/>
                    <a:p>
                      <a:pPr algn="ctr"/>
                      <a:r>
                        <a:rPr lang="en-US" sz="1200" dirty="0">
                          <a:solidFill>
                            <a:schemeClr val="tx1"/>
                          </a:solidFill>
                          <a:latin typeface="Arial"/>
                          <a:cs typeface="Arial"/>
                        </a:rPr>
                        <a:t>$30 copay</a:t>
                      </a:r>
                    </a:p>
                  </a:txBody>
                  <a:tcPr marL="76918" marR="76918" marT="38459" marB="38459"/>
                </a:tc>
                <a:tc>
                  <a:txBody>
                    <a:bodyPr/>
                    <a:lstStyle/>
                    <a:p>
                      <a:pPr algn="ctr"/>
                      <a:r>
                        <a:rPr lang="en-US" sz="1200" dirty="0">
                          <a:solidFill>
                            <a:schemeClr val="tx1"/>
                          </a:solidFill>
                          <a:latin typeface="Arial"/>
                          <a:cs typeface="Arial"/>
                        </a:rPr>
                        <a:t>70%</a:t>
                      </a:r>
                    </a:p>
                  </a:txBody>
                  <a:tcPr marL="76918" marR="76918" marT="38459" marB="38459"/>
                </a:tc>
                <a:extLst>
                  <a:ext uri="{0D108BD9-81ED-4DB2-BD59-A6C34878D82A}">
                    <a16:rowId xmlns:a16="http://schemas.microsoft.com/office/drawing/2014/main" val="10008"/>
                  </a:ext>
                </a:extLst>
              </a:tr>
              <a:tr h="245594">
                <a:tc>
                  <a:txBody>
                    <a:bodyPr/>
                    <a:lstStyle/>
                    <a:p>
                      <a:r>
                        <a:rPr lang="en-US" sz="1200" dirty="0">
                          <a:solidFill>
                            <a:schemeClr val="tx1"/>
                          </a:solidFill>
                          <a:latin typeface="Arial"/>
                          <a:cs typeface="Arial"/>
                        </a:rPr>
                        <a:t>Telemedicine</a:t>
                      </a:r>
                      <a:endParaRPr lang="en-US" sz="1200" b="1" dirty="0">
                        <a:solidFill>
                          <a:schemeClr val="tx1"/>
                        </a:solidFill>
                        <a:latin typeface="Arial"/>
                        <a:cs typeface="Arial"/>
                      </a:endParaRPr>
                    </a:p>
                  </a:txBody>
                  <a:tcPr marL="76918" marR="76918" marT="38459" marB="38459"/>
                </a:tc>
                <a:tc>
                  <a:txBody>
                    <a:bodyPr/>
                    <a:lstStyle/>
                    <a:p>
                      <a:pPr algn="ctr"/>
                      <a:r>
                        <a:rPr lang="en-US" sz="1200" dirty="0">
                          <a:solidFill>
                            <a:schemeClr val="tx1"/>
                          </a:solidFill>
                          <a:latin typeface="Arial"/>
                          <a:cs typeface="Arial"/>
                        </a:rPr>
                        <a:t>$5 copay</a:t>
                      </a:r>
                    </a:p>
                  </a:txBody>
                  <a:tcPr marL="76918" marR="76918" marT="38459" marB="38459"/>
                </a:tc>
                <a:tc>
                  <a:txBody>
                    <a:bodyPr/>
                    <a:lstStyle/>
                    <a:p>
                      <a:pPr algn="ctr"/>
                      <a:r>
                        <a:rPr lang="en-US" sz="1200" dirty="0">
                          <a:solidFill>
                            <a:schemeClr val="tx1"/>
                          </a:solidFill>
                          <a:latin typeface="Arial"/>
                          <a:cs typeface="Arial"/>
                        </a:rPr>
                        <a:t>Not Covered</a:t>
                      </a:r>
                    </a:p>
                  </a:txBody>
                  <a:tcPr marL="76918" marR="76918" marT="38459" marB="38459"/>
                </a:tc>
                <a:extLst>
                  <a:ext uri="{0D108BD9-81ED-4DB2-BD59-A6C34878D82A}">
                    <a16:rowId xmlns:a16="http://schemas.microsoft.com/office/drawing/2014/main" val="10009"/>
                  </a:ext>
                </a:extLst>
              </a:tr>
              <a:tr h="283059">
                <a:tc>
                  <a:txBody>
                    <a:bodyPr/>
                    <a:lstStyle/>
                    <a:p>
                      <a:r>
                        <a:rPr lang="en-US" sz="1200" dirty="0">
                          <a:solidFill>
                            <a:schemeClr val="tx1"/>
                          </a:solidFill>
                          <a:latin typeface="Arial"/>
                          <a:cs typeface="Arial"/>
                        </a:rPr>
                        <a:t>Emergency</a:t>
                      </a:r>
                      <a:r>
                        <a:rPr lang="en-US" sz="1200" baseline="0" dirty="0">
                          <a:solidFill>
                            <a:schemeClr val="tx1"/>
                          </a:solidFill>
                          <a:latin typeface="Arial"/>
                          <a:cs typeface="Arial"/>
                        </a:rPr>
                        <a:t> Room Services</a:t>
                      </a:r>
                      <a:endParaRPr lang="en-US" sz="1200" b="1" dirty="0">
                        <a:solidFill>
                          <a:schemeClr val="tx1"/>
                        </a:solidFill>
                        <a:latin typeface="Arial"/>
                        <a:cs typeface="Arial"/>
                      </a:endParaRPr>
                    </a:p>
                  </a:txBody>
                  <a:tcPr marL="76918" marR="76918" marT="38459" marB="38459"/>
                </a:tc>
                <a:tc gridSpan="2">
                  <a:txBody>
                    <a:bodyPr/>
                    <a:lstStyle/>
                    <a:p>
                      <a:pPr algn="ctr"/>
                      <a:r>
                        <a:rPr lang="en-US" sz="1200" dirty="0">
                          <a:solidFill>
                            <a:schemeClr val="tx1"/>
                          </a:solidFill>
                          <a:latin typeface="Arial"/>
                          <a:cs typeface="Arial"/>
                        </a:rPr>
                        <a:t>$100 copay</a:t>
                      </a:r>
                    </a:p>
                  </a:txBody>
                  <a:tcPr marL="76918" marR="76918" marT="38459" marB="38459"/>
                </a:tc>
                <a:tc hMerge="1">
                  <a:txBody>
                    <a:bodyPr/>
                    <a:lstStyle/>
                    <a:p>
                      <a:endParaRPr lang="en-US" dirty="0"/>
                    </a:p>
                  </a:txBody>
                  <a:tcPr/>
                </a:tc>
                <a:extLst>
                  <a:ext uri="{0D108BD9-81ED-4DB2-BD59-A6C34878D82A}">
                    <a16:rowId xmlns:a16="http://schemas.microsoft.com/office/drawing/2014/main" val="10010"/>
                  </a:ext>
                </a:extLst>
              </a:tr>
              <a:tr h="789979">
                <a:tc>
                  <a:txBody>
                    <a:bodyPr/>
                    <a:lstStyle/>
                    <a:p>
                      <a:r>
                        <a:rPr lang="en-US" sz="1200" dirty="0">
                          <a:latin typeface="Arial"/>
                          <a:cs typeface="Arial"/>
                        </a:rPr>
                        <a:t>Hospital</a:t>
                      </a:r>
                      <a:r>
                        <a:rPr lang="en-US" sz="1200" baseline="0" dirty="0">
                          <a:latin typeface="Arial"/>
                          <a:cs typeface="Arial"/>
                        </a:rPr>
                        <a:t> Services Inpatient</a:t>
                      </a:r>
                    </a:p>
                    <a:p>
                      <a:endParaRPr lang="en-US" sz="1200" baseline="0" dirty="0">
                        <a:latin typeface="Arial"/>
                        <a:cs typeface="Arial"/>
                      </a:endParaRPr>
                    </a:p>
                    <a:p>
                      <a:endParaRPr lang="en-US" sz="1200" baseline="0" dirty="0">
                        <a:latin typeface="Arial"/>
                        <a:cs typeface="Arial"/>
                      </a:endParaRPr>
                    </a:p>
                    <a:p>
                      <a:r>
                        <a:rPr lang="en-US" sz="1200" baseline="0" dirty="0">
                          <a:latin typeface="Arial"/>
                          <a:cs typeface="Arial"/>
                        </a:rPr>
                        <a:t>Hospital Outpatient </a:t>
                      </a:r>
                      <a:endParaRPr lang="en-US" sz="1200" b="1" baseline="0" dirty="0">
                        <a:solidFill>
                          <a:schemeClr val="bg1"/>
                        </a:solidFill>
                        <a:latin typeface="Arial"/>
                        <a:cs typeface="Arial"/>
                      </a:endParaRPr>
                    </a:p>
                  </a:txBody>
                  <a:tcPr marL="76918" marR="76918" marT="38459" marB="38459"/>
                </a:tc>
                <a:tc>
                  <a:txBody>
                    <a:bodyPr/>
                    <a:lstStyle/>
                    <a:p>
                      <a:pPr algn="ctr"/>
                      <a:r>
                        <a:rPr lang="en-US" sz="1200" dirty="0">
                          <a:solidFill>
                            <a:schemeClr val="tx1"/>
                          </a:solidFill>
                          <a:latin typeface="Arial"/>
                          <a:cs typeface="Arial"/>
                        </a:rPr>
                        <a:t>$100</a:t>
                      </a:r>
                      <a:r>
                        <a:rPr lang="en-US" sz="1200" baseline="0" dirty="0">
                          <a:solidFill>
                            <a:schemeClr val="tx1"/>
                          </a:solidFill>
                          <a:latin typeface="Arial"/>
                          <a:cs typeface="Arial"/>
                        </a:rPr>
                        <a:t> inpatient copay per admission then 100%</a:t>
                      </a:r>
                    </a:p>
                    <a:p>
                      <a:pPr algn="ctr"/>
                      <a:endParaRPr lang="en-US" sz="1200" baseline="0" dirty="0">
                        <a:solidFill>
                          <a:schemeClr val="tx1"/>
                        </a:solidFill>
                        <a:latin typeface="Arial"/>
                        <a:cs typeface="Arial"/>
                      </a:endParaRPr>
                    </a:p>
                    <a:p>
                      <a:pPr algn="ctr"/>
                      <a:r>
                        <a:rPr lang="en-US" sz="1200" dirty="0">
                          <a:solidFill>
                            <a:schemeClr val="tx1"/>
                          </a:solidFill>
                          <a:latin typeface="Arial"/>
                          <a:cs typeface="Arial"/>
                        </a:rPr>
                        <a:t>100%</a:t>
                      </a:r>
                    </a:p>
                  </a:txBody>
                  <a:tcPr marL="76918" marR="76918" marT="38459" marB="38459"/>
                </a:tc>
                <a:tc>
                  <a:txBody>
                    <a:bodyPr/>
                    <a:lstStyle/>
                    <a:p>
                      <a:pPr algn="ctr"/>
                      <a:r>
                        <a:rPr lang="en-US" sz="1200" dirty="0">
                          <a:solidFill>
                            <a:schemeClr val="tx1"/>
                          </a:solidFill>
                          <a:latin typeface="Arial"/>
                          <a:cs typeface="Arial"/>
                        </a:rPr>
                        <a:t>$500</a:t>
                      </a:r>
                      <a:r>
                        <a:rPr lang="en-US" sz="1200" baseline="0" dirty="0">
                          <a:solidFill>
                            <a:schemeClr val="tx1"/>
                          </a:solidFill>
                          <a:latin typeface="Arial"/>
                          <a:cs typeface="Arial"/>
                        </a:rPr>
                        <a:t> inpatient copay per admission then 70%</a:t>
                      </a:r>
                    </a:p>
                    <a:p>
                      <a:pPr algn="ctr"/>
                      <a:endParaRPr lang="en-US" sz="1200" baseline="0" dirty="0">
                        <a:solidFill>
                          <a:schemeClr val="tx1"/>
                        </a:solidFill>
                        <a:latin typeface="Arial"/>
                        <a:cs typeface="Arial"/>
                      </a:endParaRPr>
                    </a:p>
                    <a:p>
                      <a:pPr algn="ctr"/>
                      <a:r>
                        <a:rPr lang="en-US" sz="1200" dirty="0">
                          <a:solidFill>
                            <a:schemeClr val="tx1"/>
                          </a:solidFill>
                          <a:latin typeface="Arial"/>
                          <a:cs typeface="Arial"/>
                        </a:rPr>
                        <a:t>70%</a:t>
                      </a:r>
                    </a:p>
                  </a:txBody>
                  <a:tcPr marL="76918" marR="76918" marT="38459" marB="38459"/>
                </a:tc>
                <a:extLst>
                  <a:ext uri="{0D108BD9-81ED-4DB2-BD59-A6C34878D82A}">
                    <a16:rowId xmlns:a16="http://schemas.microsoft.com/office/drawing/2014/main" val="753319570"/>
                  </a:ext>
                </a:extLst>
              </a:tr>
            </a:tbl>
          </a:graphicData>
        </a:graphic>
      </p:graphicFrame>
      <p:sp>
        <p:nvSpPr>
          <p:cNvPr id="6" name="Rectangle 5">
            <a:extLst>
              <a:ext uri="{FF2B5EF4-FFF2-40B4-BE49-F238E27FC236}">
                <a16:creationId xmlns:a16="http://schemas.microsoft.com/office/drawing/2014/main" id="{0CAD81B9-ED70-42AE-A44D-1A4155DDF3C7}"/>
              </a:ext>
            </a:extLst>
          </p:cNvPr>
          <p:cNvSpPr/>
          <p:nvPr/>
        </p:nvSpPr>
        <p:spPr>
          <a:xfrm>
            <a:off x="300038" y="5975014"/>
            <a:ext cx="6026557" cy="738664"/>
          </a:xfrm>
          <a:prstGeom prst="rect">
            <a:avLst/>
          </a:prstGeom>
        </p:spPr>
        <p:txBody>
          <a:bodyPr wrap="square">
            <a:spAutoFit/>
          </a:bodyPr>
          <a:lstStyle/>
          <a:p>
            <a:pPr lvl="0" defTabSz="914400" fontAlgn="base">
              <a:spcBef>
                <a:spcPct val="0"/>
              </a:spcBef>
              <a:spcAft>
                <a:spcPct val="0"/>
              </a:spcAft>
            </a:pPr>
            <a:r>
              <a:rPr lang="en-US" sz="2400" b="1" dirty="0">
                <a:solidFill>
                  <a:prstClr val="black"/>
                </a:solidFill>
                <a:ea typeface="ＭＳ Ｐゴシック" charset="0"/>
                <a:cs typeface="Arial"/>
              </a:rPr>
              <a:t>Brainshark video:</a:t>
            </a:r>
          </a:p>
          <a:p>
            <a:pPr lvl="0" defTabSz="914400" fontAlgn="base">
              <a:spcBef>
                <a:spcPct val="0"/>
              </a:spcBef>
              <a:spcAft>
                <a:spcPct val="0"/>
              </a:spcAft>
            </a:pPr>
            <a:r>
              <a:rPr lang="en-US" sz="1800" u="sng" dirty="0">
                <a:solidFill>
                  <a:srgbClr val="0563C1"/>
                </a:solidFill>
                <a:effectLst/>
                <a:latin typeface="Calibri" panose="020F0502020204030204" pitchFamily="34" charset="0"/>
                <a:ea typeface="Calibri" panose="020F0502020204030204" pitchFamily="34" charset="0"/>
                <a:hlinkClick r:id="rId2"/>
              </a:rPr>
              <a:t>https://www.brainshark.com/hmk/MbrWebPBBCBSMbr</a:t>
            </a:r>
            <a:endParaRPr lang="en-US" sz="2400" b="1" dirty="0">
              <a:solidFill>
                <a:prstClr val="black"/>
              </a:solidFill>
              <a:ea typeface="ＭＳ Ｐゴシック" charset="0"/>
              <a:cs typeface="Arial"/>
              <a:hlinkClick r:id="" action="ppaction://noaction"/>
            </a:endParaRPr>
          </a:p>
        </p:txBody>
      </p:sp>
      <p:pic>
        <p:nvPicPr>
          <p:cNvPr id="7" name="Picture 1" descr="Diagram, text&#10;&#10;Description automatically generated">
            <a:extLst>
              <a:ext uri="{FF2B5EF4-FFF2-40B4-BE49-F238E27FC236}">
                <a16:creationId xmlns:a16="http://schemas.microsoft.com/office/drawing/2014/main" id="{F97D48AB-6F06-49B4-8438-B2F3BCAD5EB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06371" y="195179"/>
            <a:ext cx="769937" cy="76041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5F51FEA-A3C5-2D34-5A52-32B51DC29914}"/>
              </a:ext>
            </a:extLst>
          </p:cNvPr>
          <p:cNvSpPr txBox="1">
            <a:spLocks/>
          </p:cNvSpPr>
          <p:nvPr/>
        </p:nvSpPr>
        <p:spPr>
          <a:xfrm>
            <a:off x="300038" y="869224"/>
            <a:ext cx="8229600" cy="563562"/>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solidFill>
                  <a:srgbClr val="0070C0"/>
                </a:solidFill>
                <a:latin typeface="Book Antiqua" panose="02040602050305030304" pitchFamily="18" charset="0"/>
              </a:rPr>
              <a:t>PERFORMANCE BLUE PLAN</a:t>
            </a:r>
          </a:p>
          <a:p>
            <a:endParaRPr lang="en-US" sz="3200" dirty="0">
              <a:solidFill>
                <a:srgbClr val="0070C0"/>
              </a:solidFill>
              <a:latin typeface="Book Antiqua" panose="02040602050305030304" pitchFamily="18" charset="0"/>
            </a:endParaRPr>
          </a:p>
        </p:txBody>
      </p:sp>
    </p:spTree>
    <p:extLst>
      <p:ext uri="{BB962C8B-B14F-4D97-AF65-F5344CB8AC3E}">
        <p14:creationId xmlns:p14="http://schemas.microsoft.com/office/powerpoint/2010/main" val="33678653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00038" y="366257"/>
            <a:ext cx="4572000" cy="55126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dirty="0"/>
              <a:t>Washington County</a:t>
            </a:r>
          </a:p>
        </p:txBody>
      </p:sp>
      <p:sp>
        <p:nvSpPr>
          <p:cNvPr id="5" name="Title 1"/>
          <p:cNvSpPr txBox="1">
            <a:spLocks/>
          </p:cNvSpPr>
          <p:nvPr/>
        </p:nvSpPr>
        <p:spPr>
          <a:xfrm>
            <a:off x="399789" y="1139830"/>
            <a:ext cx="8229600" cy="563562"/>
          </a:xfrm>
          <a:prstGeom prst="rect">
            <a:avLst/>
          </a:prstGeom>
        </p:spPr>
        <p:txBody>
          <a:bodyP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0070C0"/>
                </a:solidFill>
                <a:latin typeface="Book Antiqua" panose="02040602050305030304" pitchFamily="18" charset="0"/>
              </a:rPr>
              <a:t>Performance Blue Incentives</a:t>
            </a:r>
          </a:p>
        </p:txBody>
      </p:sp>
      <p:sp>
        <p:nvSpPr>
          <p:cNvPr id="7" name="TextBox 6">
            <a:extLst>
              <a:ext uri="{FF2B5EF4-FFF2-40B4-BE49-F238E27FC236}">
                <a16:creationId xmlns:a16="http://schemas.microsoft.com/office/drawing/2014/main" id="{C36BBCDB-8A68-4CD4-9E56-A35102EFFAA6}"/>
              </a:ext>
            </a:extLst>
          </p:cNvPr>
          <p:cNvSpPr txBox="1"/>
          <p:nvPr/>
        </p:nvSpPr>
        <p:spPr>
          <a:xfrm>
            <a:off x="399789" y="1964658"/>
            <a:ext cx="6738128" cy="461665"/>
          </a:xfrm>
          <a:prstGeom prst="rect">
            <a:avLst/>
          </a:prstGeom>
          <a:noFill/>
        </p:spPr>
        <p:txBody>
          <a:bodyPr wrap="square" rtlCol="0">
            <a:spAutoFit/>
          </a:bodyPr>
          <a:lstStyle/>
          <a:p>
            <a:r>
              <a:rPr lang="en-US" sz="2400" dirty="0">
                <a:solidFill>
                  <a:srgbClr val="FF0000"/>
                </a:solidFill>
              </a:rPr>
              <a:t>Non-Tobacco User Certification</a:t>
            </a:r>
          </a:p>
        </p:txBody>
      </p:sp>
      <p:sp>
        <p:nvSpPr>
          <p:cNvPr id="9" name="TextBox 8">
            <a:extLst>
              <a:ext uri="{FF2B5EF4-FFF2-40B4-BE49-F238E27FC236}">
                <a16:creationId xmlns:a16="http://schemas.microsoft.com/office/drawing/2014/main" id="{44C8342C-C8AC-4227-A216-7961F547E5D4}"/>
              </a:ext>
            </a:extLst>
          </p:cNvPr>
          <p:cNvSpPr txBox="1"/>
          <p:nvPr/>
        </p:nvSpPr>
        <p:spPr>
          <a:xfrm>
            <a:off x="376397" y="2336817"/>
            <a:ext cx="7829974" cy="1846659"/>
          </a:xfrm>
          <a:prstGeom prst="rect">
            <a:avLst/>
          </a:prstGeom>
          <a:noFill/>
        </p:spPr>
        <p:txBody>
          <a:bodyPr wrap="square">
            <a:spAutoFit/>
          </a:bodyPr>
          <a:lstStyle/>
          <a:p>
            <a:endParaRPr lang="en-US" sz="1800" dirty="0"/>
          </a:p>
          <a:p>
            <a:pPr marL="285750" indent="-285750">
              <a:buFont typeface="Wingdings" panose="05000000000000000000" pitchFamily="2" charset="2"/>
              <a:buChar char="Ø"/>
            </a:pPr>
            <a:r>
              <a:rPr lang="en-US" sz="2400" dirty="0"/>
              <a:t>You, and your spouse, if applicable, must be tobacco free to be eligible for this incentive.  As this is a $0 deductible plan, your $250 incentive will be given as a credit in your bi-weekly pay (24 pays).</a:t>
            </a:r>
          </a:p>
        </p:txBody>
      </p:sp>
      <p:pic>
        <p:nvPicPr>
          <p:cNvPr id="10" name="Picture 1" descr="Diagram, text&#10;&#10;Description automatically generated">
            <a:extLst>
              <a:ext uri="{FF2B5EF4-FFF2-40B4-BE49-F238E27FC236}">
                <a16:creationId xmlns:a16="http://schemas.microsoft.com/office/drawing/2014/main" id="{088A588F-E514-4F4D-BC56-5BCCBC1FAD1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06371" y="195179"/>
            <a:ext cx="769937" cy="760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23758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AIL BOX.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4"/>
          <p:cNvSpPr txBox="1">
            <a:spLocks/>
          </p:cNvSpPr>
          <p:nvPr/>
        </p:nvSpPr>
        <p:spPr>
          <a:xfrm>
            <a:off x="457200" y="2203154"/>
            <a:ext cx="3986213" cy="3351212"/>
          </a:xfrm>
          <a:prstGeom prst="rect">
            <a:avLst/>
          </a:prstGeom>
        </p:spPr>
        <p:txBody>
          <a:bodyPr lIns="0" tIns="0" rIns="0" bIns="0"/>
          <a:lstStyle>
            <a:lvl1pPr marL="0" indent="0" algn="l" defTabSz="914400" rtl="0" eaLnBrk="1" latinLnBrk="0" hangingPunct="1">
              <a:spcBef>
                <a:spcPts val="0"/>
              </a:spcBef>
              <a:spcAft>
                <a:spcPts val="200"/>
              </a:spcAft>
              <a:buFont typeface="Arial" pitchFamily="34" charset="0"/>
              <a:buNone/>
              <a:defRPr sz="1600" b="1" kern="1200">
                <a:ln>
                  <a:noFill/>
                </a:ln>
                <a:solidFill>
                  <a:schemeClr val="accent1"/>
                </a:solidFill>
                <a:latin typeface="+mn-lt"/>
                <a:ea typeface="+mn-ea"/>
                <a:cs typeface="+mn-cs"/>
              </a:defRPr>
            </a:lvl1pPr>
            <a:lvl2pPr marL="169863" indent="-169863" algn="l" defTabSz="914400" rtl="0" eaLnBrk="1" latinLnBrk="0" hangingPunct="1">
              <a:lnSpc>
                <a:spcPct val="120000"/>
              </a:lnSpc>
              <a:spcBef>
                <a:spcPts val="0"/>
              </a:spcBef>
              <a:spcAft>
                <a:spcPts val="800"/>
              </a:spcAft>
              <a:buClr>
                <a:schemeClr val="bg1"/>
              </a:buClr>
              <a:buFont typeface="Arial" pitchFamily="34" charset="0"/>
              <a:buChar char="•"/>
              <a:defRPr sz="1600" kern="1200">
                <a:solidFill>
                  <a:schemeClr val="bg1"/>
                </a:solidFill>
                <a:latin typeface="+mn-lt"/>
                <a:ea typeface="+mn-ea"/>
                <a:cs typeface="+mn-cs"/>
              </a:defRPr>
            </a:lvl2pPr>
            <a:lvl3pPr marL="400050" indent="-168275" algn="l" defTabSz="914400" rtl="0" eaLnBrk="1" latinLnBrk="0" hangingPunct="1">
              <a:lnSpc>
                <a:spcPct val="130000"/>
              </a:lnSpc>
              <a:spcBef>
                <a:spcPts val="0"/>
              </a:spcBef>
              <a:spcAft>
                <a:spcPts val="600"/>
              </a:spcAft>
              <a:buFont typeface="Arial" pitchFamily="34" charset="0"/>
              <a:buChar char="–"/>
              <a:defRPr sz="1400" kern="1200">
                <a:solidFill>
                  <a:schemeClr val="bg1"/>
                </a:solidFill>
                <a:latin typeface="+mn-lt"/>
                <a:ea typeface="+mn-ea"/>
                <a:cs typeface="+mn-cs"/>
              </a:defRPr>
            </a:lvl3pPr>
            <a:lvl4pPr marL="627063" indent="-169863" algn="l" defTabSz="914400" rtl="0" eaLnBrk="1" latinLnBrk="0" hangingPunct="1">
              <a:lnSpc>
                <a:spcPct val="120000"/>
              </a:lnSpc>
              <a:spcBef>
                <a:spcPts val="0"/>
              </a:spcBef>
              <a:spcAft>
                <a:spcPts val="400"/>
              </a:spcAft>
              <a:buFont typeface="Arial" pitchFamily="34" charset="0"/>
              <a:buChar char="•"/>
              <a:defRPr sz="1400" kern="1200">
                <a:solidFill>
                  <a:schemeClr val="bg1"/>
                </a:solidFill>
                <a:latin typeface="+mn-lt"/>
                <a:ea typeface="+mn-ea"/>
                <a:cs typeface="+mn-cs"/>
              </a:defRPr>
            </a:lvl4pPr>
            <a:lvl5pPr marL="171450" indent="-171450" algn="l" defTabSz="914400" rtl="0" eaLnBrk="1" latinLnBrk="0" hangingPunct="1">
              <a:lnSpc>
                <a:spcPct val="120000"/>
              </a:lnSpc>
              <a:spcBef>
                <a:spcPts val="0"/>
              </a:spcBef>
              <a:spcAft>
                <a:spcPts val="600"/>
              </a:spcAft>
              <a:buFont typeface="Arial" pitchFamily="34" charset="0"/>
              <a:buNone/>
              <a:tabLst>
                <a:tab pos="171450" algn="l"/>
              </a:tabLst>
              <a:defRPr sz="1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7013" indent="-176213">
              <a:buClr>
                <a:srgbClr val="333399"/>
              </a:buClr>
              <a:defRPr/>
            </a:pPr>
            <a:r>
              <a:rPr lang="en-US" sz="1800" dirty="0">
                <a:solidFill>
                  <a:schemeClr val="tx1"/>
                </a:solidFill>
                <a:latin typeface="Arial"/>
                <a:cs typeface="Arial"/>
              </a:rPr>
              <a:t>Retail (30-day supply)</a:t>
            </a:r>
          </a:p>
          <a:p>
            <a:pPr marL="227013" indent="-176213" fontAlgn="auto">
              <a:buClr>
                <a:schemeClr val="bg1"/>
              </a:buClr>
              <a:buFont typeface="Arial" pitchFamily="34" charset="0"/>
              <a:buChar char="•"/>
              <a:defRPr/>
            </a:pPr>
            <a:r>
              <a:rPr lang="en-US" sz="1800" b="0" dirty="0">
                <a:solidFill>
                  <a:schemeClr val="tx1"/>
                </a:solidFill>
                <a:latin typeface="Arial"/>
                <a:cs typeface="Arial"/>
              </a:rPr>
              <a:t>$10 Generic Copay</a:t>
            </a:r>
          </a:p>
          <a:p>
            <a:pPr marL="227013" indent="-176213" fontAlgn="auto">
              <a:buClr>
                <a:schemeClr val="bg1"/>
              </a:buClr>
              <a:buFont typeface="Arial" pitchFamily="34" charset="0"/>
              <a:buChar char="•"/>
              <a:defRPr/>
            </a:pPr>
            <a:r>
              <a:rPr lang="en-US" sz="1800" b="0" dirty="0">
                <a:solidFill>
                  <a:schemeClr val="tx1"/>
                </a:solidFill>
                <a:latin typeface="Arial"/>
                <a:cs typeface="Arial"/>
              </a:rPr>
              <a:t>$20 Brand Copay</a:t>
            </a:r>
          </a:p>
          <a:p>
            <a:pPr marL="227013" indent="-176213" fontAlgn="auto">
              <a:buClr>
                <a:schemeClr val="bg1"/>
              </a:buClr>
              <a:buFont typeface="Arial" pitchFamily="34" charset="0"/>
              <a:buChar char="•"/>
              <a:defRPr/>
            </a:pPr>
            <a:r>
              <a:rPr lang="en-US" sz="1800" b="0" dirty="0">
                <a:solidFill>
                  <a:schemeClr val="tx1"/>
                </a:solidFill>
                <a:latin typeface="Arial"/>
                <a:cs typeface="Arial"/>
              </a:rPr>
              <a:t>$35 Brand Non-Formulary Copay</a:t>
            </a:r>
          </a:p>
          <a:p>
            <a:pPr marL="227013" indent="-176213" fontAlgn="auto">
              <a:buClr>
                <a:schemeClr val="bg1"/>
              </a:buClr>
              <a:buFont typeface="Arial" pitchFamily="34" charset="0"/>
              <a:buChar char="•"/>
              <a:defRPr/>
            </a:pPr>
            <a:endParaRPr lang="en-US" sz="1800" b="0" dirty="0">
              <a:solidFill>
                <a:schemeClr val="tx1"/>
              </a:solidFill>
              <a:latin typeface="Arial"/>
              <a:cs typeface="Arial"/>
            </a:endParaRPr>
          </a:p>
          <a:p>
            <a:pPr marL="227013" indent="-176213" fontAlgn="auto">
              <a:buClr>
                <a:srgbClr val="333399"/>
              </a:buClr>
              <a:defRPr/>
            </a:pPr>
            <a:r>
              <a:rPr lang="en-US" sz="1800" dirty="0">
                <a:solidFill>
                  <a:schemeClr val="tx1"/>
                </a:solidFill>
                <a:latin typeface="Arial"/>
                <a:cs typeface="Arial"/>
              </a:rPr>
              <a:t>Mail order (90-day supply)</a:t>
            </a:r>
          </a:p>
          <a:p>
            <a:pPr marL="227013" indent="-176213" fontAlgn="auto">
              <a:buClr>
                <a:schemeClr val="bg1"/>
              </a:buClr>
              <a:buFont typeface="Arial" pitchFamily="34" charset="0"/>
              <a:buChar char="•"/>
              <a:tabLst>
                <a:tab pos="798513" algn="l"/>
              </a:tabLst>
              <a:defRPr/>
            </a:pPr>
            <a:r>
              <a:rPr lang="en-US" sz="1800" b="0" dirty="0">
                <a:solidFill>
                  <a:schemeClr val="tx1"/>
                </a:solidFill>
                <a:latin typeface="Arial"/>
                <a:cs typeface="Arial"/>
              </a:rPr>
              <a:t>$20 Generic Copay</a:t>
            </a:r>
          </a:p>
          <a:p>
            <a:pPr marL="227013" indent="-176213">
              <a:buClr>
                <a:schemeClr val="bg1"/>
              </a:buClr>
              <a:buFont typeface="Arial" pitchFamily="34" charset="0"/>
              <a:buChar char="•"/>
              <a:defRPr/>
            </a:pPr>
            <a:r>
              <a:rPr lang="en-US" sz="1800" b="0" dirty="0">
                <a:solidFill>
                  <a:schemeClr val="tx1"/>
                </a:solidFill>
                <a:latin typeface="Arial"/>
                <a:cs typeface="Arial"/>
              </a:rPr>
              <a:t>$40 Formulary Brand Copay</a:t>
            </a:r>
          </a:p>
          <a:p>
            <a:pPr marL="227013" indent="-176213">
              <a:buClr>
                <a:schemeClr val="bg1"/>
              </a:buClr>
              <a:buFont typeface="Arial" pitchFamily="34" charset="0"/>
              <a:buChar char="•"/>
              <a:defRPr/>
            </a:pPr>
            <a:r>
              <a:rPr lang="en-US" sz="1800" b="0" dirty="0">
                <a:solidFill>
                  <a:schemeClr val="tx1"/>
                </a:solidFill>
                <a:latin typeface="Arial"/>
                <a:cs typeface="Arial"/>
              </a:rPr>
              <a:t>$70 Brand Non-Formulary Copay</a:t>
            </a:r>
          </a:p>
          <a:p>
            <a:pPr marL="798513" lvl="1" indent="-236538" fontAlgn="auto">
              <a:buClr>
                <a:schemeClr val="accent4"/>
              </a:buClr>
              <a:buFont typeface="Arial" pitchFamily="34" charset="0"/>
              <a:buNone/>
              <a:defRPr/>
            </a:pPr>
            <a:endParaRPr lang="en-US" i="1" dirty="0">
              <a:solidFill>
                <a:srgbClr val="595959"/>
              </a:solidFill>
              <a:latin typeface="Arial"/>
              <a:cs typeface="Arial"/>
            </a:endParaRPr>
          </a:p>
          <a:p>
            <a:pPr marL="798513" lvl="1" indent="-236538" fontAlgn="auto">
              <a:buClr>
                <a:schemeClr val="accent4"/>
              </a:buClr>
              <a:buFont typeface="Arial" pitchFamily="34" charset="0"/>
              <a:buNone/>
              <a:defRPr/>
            </a:pPr>
            <a:endParaRPr lang="en-US" dirty="0">
              <a:solidFill>
                <a:srgbClr val="595959"/>
              </a:solidFill>
              <a:latin typeface="Arial"/>
              <a:cs typeface="Arial"/>
            </a:endParaRPr>
          </a:p>
          <a:p>
            <a:pPr fontAlgn="auto">
              <a:defRPr/>
            </a:pPr>
            <a:endParaRPr lang="en-US" dirty="0">
              <a:solidFill>
                <a:srgbClr val="595959"/>
              </a:solidFill>
              <a:latin typeface="Arial"/>
              <a:cs typeface="Arial"/>
            </a:endParaRPr>
          </a:p>
        </p:txBody>
      </p:sp>
      <p:sp>
        <p:nvSpPr>
          <p:cNvPr id="4" name="Title 3"/>
          <p:cNvSpPr txBox="1">
            <a:spLocks/>
          </p:cNvSpPr>
          <p:nvPr/>
        </p:nvSpPr>
        <p:spPr>
          <a:xfrm>
            <a:off x="457200" y="480796"/>
            <a:ext cx="8229600" cy="1143000"/>
          </a:xfrm>
          <a:prstGeom prst="rect">
            <a:avLst/>
          </a:prstGeom>
        </p:spPr>
        <p:txBody>
          <a:bodyPr lIns="0" tIns="45720" rIns="0" bIns="0">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4800" dirty="0">
                <a:solidFill>
                  <a:srgbClr val="0091CB"/>
                </a:solidFill>
                <a:latin typeface="Arial"/>
                <a:cs typeface="Arial"/>
              </a:rPr>
              <a:t>Two ways to get your prescription drugs</a:t>
            </a:r>
            <a:endParaRPr lang="en-US" sz="4800" i="1" spc="-60" dirty="0">
              <a:solidFill>
                <a:srgbClr val="0091CB"/>
              </a:solidFill>
              <a:latin typeface="Arial"/>
              <a:cs typeface="Arial"/>
            </a:endParaRPr>
          </a:p>
        </p:txBody>
      </p:sp>
    </p:spTree>
    <p:extLst>
      <p:ext uri="{BB962C8B-B14F-4D97-AF65-F5344CB8AC3E}">
        <p14:creationId xmlns:p14="http://schemas.microsoft.com/office/powerpoint/2010/main" val="9362310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8B80304-C288-BB49-986C-701654AD2A27}"/>
              </a:ext>
            </a:extLst>
          </p:cNvPr>
          <p:cNvSpPr>
            <a:spLocks noGrp="1"/>
          </p:cNvSpPr>
          <p:nvPr>
            <p:ph type="sldNum" sz="quarter" idx="11"/>
          </p:nvPr>
        </p:nvSpPr>
        <p:spPr>
          <a:xfrm>
            <a:off x="3612586" y="5591431"/>
            <a:ext cx="610598" cy="273844"/>
          </a:xfrm>
        </p:spPr>
        <p:txBody>
          <a:bodyPr/>
          <a:lstStyle/>
          <a:p>
            <a:fld id="{B3FED743-FBFE-DA4B-8574-C3F29E78601F}" type="slidenum">
              <a:rPr lang="en-US" smtClean="0"/>
              <a:pPr/>
              <a:t>13</a:t>
            </a:fld>
            <a:endParaRPr lang="en-US" dirty="0"/>
          </a:p>
        </p:txBody>
      </p:sp>
      <p:sp>
        <p:nvSpPr>
          <p:cNvPr id="6" name="Text Placeholder 5">
            <a:extLst>
              <a:ext uri="{FF2B5EF4-FFF2-40B4-BE49-F238E27FC236}">
                <a16:creationId xmlns:a16="http://schemas.microsoft.com/office/drawing/2014/main" id="{6B75C95B-7AF9-7346-86EB-519241B5921D}"/>
              </a:ext>
            </a:extLst>
          </p:cNvPr>
          <p:cNvSpPr>
            <a:spLocks noGrp="1"/>
          </p:cNvSpPr>
          <p:nvPr>
            <p:ph type="body" sz="quarter" idx="15"/>
          </p:nvPr>
        </p:nvSpPr>
        <p:spPr>
          <a:xfrm>
            <a:off x="315572" y="2112011"/>
            <a:ext cx="3786528" cy="3193868"/>
          </a:xfrm>
        </p:spPr>
        <p:txBody>
          <a:bodyPr>
            <a:normAutofit fontScale="47500" lnSpcReduction="20000"/>
          </a:bodyPr>
          <a:lstStyle/>
          <a:p>
            <a:pPr marL="176213" indent="-176213">
              <a:lnSpc>
                <a:spcPct val="100000"/>
              </a:lnSpc>
              <a:spcAft>
                <a:spcPts val="900"/>
              </a:spcAft>
              <a:buClr>
                <a:schemeClr val="tx1"/>
              </a:buClr>
              <a:buSzPct val="100000"/>
              <a:buFont typeface="Wingdings" pitchFamily="2" charset="2"/>
              <a:buChar char="§"/>
            </a:pPr>
            <a:r>
              <a:rPr lang="en-US" sz="3375" dirty="0"/>
              <a:t>Authorization is required for inpatient care and for services included on the outpatient prior authorization list, even when performed by an out-of-network provider. </a:t>
            </a:r>
          </a:p>
          <a:p>
            <a:pPr marL="176213" indent="-176213">
              <a:lnSpc>
                <a:spcPct val="100000"/>
              </a:lnSpc>
              <a:spcAft>
                <a:spcPts val="900"/>
              </a:spcAft>
              <a:buClr>
                <a:schemeClr val="tx1"/>
              </a:buClr>
              <a:buSzPct val="100000"/>
              <a:buFont typeface="Wingdings" pitchFamily="2" charset="2"/>
              <a:buChar char="§"/>
            </a:pPr>
            <a:r>
              <a:rPr lang="en-US" sz="3375" dirty="0"/>
              <a:t>When using in-network providers, the provider is responsible for the authorization on behalf of the member. </a:t>
            </a:r>
          </a:p>
          <a:p>
            <a:pPr marL="176213" indent="-176213">
              <a:lnSpc>
                <a:spcPct val="100000"/>
              </a:lnSpc>
              <a:spcAft>
                <a:spcPts val="900"/>
              </a:spcAft>
              <a:buClr>
                <a:schemeClr val="tx1"/>
              </a:buClr>
              <a:buSzPct val="100000"/>
              <a:buFont typeface="Wingdings" pitchFamily="2" charset="2"/>
              <a:buChar char="§"/>
            </a:pPr>
            <a:r>
              <a:rPr lang="en-US" sz="3375" dirty="0"/>
              <a:t>When using out-of-network services, it is the </a:t>
            </a:r>
            <a:r>
              <a:rPr lang="en-US" sz="3375" u="sng" dirty="0"/>
              <a:t>member’s</a:t>
            </a:r>
            <a:r>
              <a:rPr lang="en-US" sz="3375" dirty="0"/>
              <a:t> responsibility to make sure their provider is coordinating with Highmark to obtain authorization and ensure the care they receive is medically necessary.  </a:t>
            </a:r>
          </a:p>
          <a:p>
            <a:pPr marL="176213" indent="-176213">
              <a:lnSpc>
                <a:spcPct val="100000"/>
              </a:lnSpc>
              <a:spcAft>
                <a:spcPts val="900"/>
              </a:spcAft>
              <a:buClr>
                <a:schemeClr val="tx1"/>
              </a:buClr>
              <a:buSzPct val="100000"/>
              <a:buFont typeface="Wingdings" pitchFamily="2" charset="2"/>
              <a:buChar char="§"/>
            </a:pPr>
            <a:endParaRPr lang="en-US" sz="1200" dirty="0">
              <a:cs typeface="Arial"/>
            </a:endParaRPr>
          </a:p>
          <a:p>
            <a:endParaRPr lang="en-US" dirty="0"/>
          </a:p>
        </p:txBody>
      </p:sp>
      <p:sp>
        <p:nvSpPr>
          <p:cNvPr id="7" name="Title 6">
            <a:extLst>
              <a:ext uri="{FF2B5EF4-FFF2-40B4-BE49-F238E27FC236}">
                <a16:creationId xmlns:a16="http://schemas.microsoft.com/office/drawing/2014/main" id="{49691BFF-157C-E54F-B79C-12B29716EDFF}"/>
              </a:ext>
            </a:extLst>
          </p:cNvPr>
          <p:cNvSpPr>
            <a:spLocks noGrp="1"/>
          </p:cNvSpPr>
          <p:nvPr>
            <p:ph type="title"/>
          </p:nvPr>
        </p:nvSpPr>
        <p:spPr/>
        <p:txBody>
          <a:bodyPr>
            <a:noAutofit/>
          </a:bodyPr>
          <a:lstStyle/>
          <a:p>
            <a:r>
              <a:rPr lang="en-US" sz="2400" dirty="0">
                <a:cs typeface="Arial"/>
              </a:rPr>
              <a:t>A reminder about prior-authorization</a:t>
            </a:r>
            <a:endParaRPr lang="en-US" sz="2400" dirty="0"/>
          </a:p>
        </p:txBody>
      </p:sp>
      <p:sp>
        <p:nvSpPr>
          <p:cNvPr id="8" name="Rectangle 7">
            <a:extLst>
              <a:ext uri="{FF2B5EF4-FFF2-40B4-BE49-F238E27FC236}">
                <a16:creationId xmlns:a16="http://schemas.microsoft.com/office/drawing/2014/main" id="{7100EFA0-13D6-B94A-B04D-64EC2DD0EC87}"/>
              </a:ext>
            </a:extLst>
          </p:cNvPr>
          <p:cNvSpPr/>
          <p:nvPr/>
        </p:nvSpPr>
        <p:spPr>
          <a:xfrm>
            <a:off x="4578333" y="857250"/>
            <a:ext cx="4565667" cy="51435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9" name="Picture 8">
            <a:extLst>
              <a:ext uri="{FF2B5EF4-FFF2-40B4-BE49-F238E27FC236}">
                <a16:creationId xmlns:a16="http://schemas.microsoft.com/office/drawing/2014/main" id="{C61992EF-C44E-2A4A-AC40-BB20AB76E9FC}"/>
              </a:ext>
            </a:extLst>
          </p:cNvPr>
          <p:cNvPicPr>
            <a:picLocks noChangeAspect="1"/>
          </p:cNvPicPr>
          <p:nvPr/>
        </p:nvPicPr>
        <p:blipFill>
          <a:blip r:embed="rId2" cstate="email">
            <a:alphaModFix amt="70000"/>
            <a:extLst>
              <a:ext uri="{28A0092B-C50C-407E-A947-70E740481C1C}">
                <a14:useLocalDpi xmlns:a14="http://schemas.microsoft.com/office/drawing/2010/main"/>
              </a:ext>
            </a:extLst>
          </a:blip>
          <a:stretch>
            <a:fillRect/>
          </a:stretch>
        </p:blipFill>
        <p:spPr>
          <a:xfrm>
            <a:off x="5990802" y="2270321"/>
            <a:ext cx="1926991" cy="1794364"/>
          </a:xfrm>
          <a:prstGeom prst="rect">
            <a:avLst/>
          </a:prstGeom>
        </p:spPr>
      </p:pic>
      <p:sp>
        <p:nvSpPr>
          <p:cNvPr id="10" name="Rectangle 9">
            <a:extLst>
              <a:ext uri="{FF2B5EF4-FFF2-40B4-BE49-F238E27FC236}">
                <a16:creationId xmlns:a16="http://schemas.microsoft.com/office/drawing/2014/main" id="{931C51B5-F138-3A48-ACAF-DBA00D74C910}"/>
              </a:ext>
            </a:extLst>
          </p:cNvPr>
          <p:cNvSpPr/>
          <p:nvPr/>
        </p:nvSpPr>
        <p:spPr>
          <a:xfrm>
            <a:off x="4578333" y="857250"/>
            <a:ext cx="4565667" cy="51435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1" name="Picture 10">
            <a:extLst>
              <a:ext uri="{FF2B5EF4-FFF2-40B4-BE49-F238E27FC236}">
                <a16:creationId xmlns:a16="http://schemas.microsoft.com/office/drawing/2014/main" id="{AC586934-6664-614C-B983-74FBE626EE9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22942" y="2336127"/>
            <a:ext cx="2076450" cy="1924050"/>
          </a:xfrm>
          <a:prstGeom prst="rect">
            <a:avLst/>
          </a:prstGeom>
        </p:spPr>
      </p:pic>
    </p:spTree>
    <p:extLst>
      <p:ext uri="{BB962C8B-B14F-4D97-AF65-F5344CB8AC3E}">
        <p14:creationId xmlns:p14="http://schemas.microsoft.com/office/powerpoint/2010/main" val="14550939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9790" y="2240406"/>
            <a:ext cx="7831321" cy="4016484"/>
          </a:xfrm>
          <a:prstGeom prst="rect">
            <a:avLst/>
          </a:prstGeom>
          <a:noFill/>
        </p:spPr>
        <p:txBody>
          <a:bodyPr wrap="square" rtlCol="0">
            <a:spAutoFit/>
          </a:bodyPr>
          <a:lstStyle/>
          <a:p>
            <a:pPr marL="285750" indent="-285750">
              <a:buFont typeface="Wingdings" panose="05000000000000000000" pitchFamily="2" charset="2"/>
              <a:buChar char="Ø"/>
            </a:pPr>
            <a:r>
              <a:rPr lang="en-US" sz="2400" dirty="0"/>
              <a:t>Make sure your doctors and prescriptions are still covered.</a:t>
            </a:r>
          </a:p>
          <a:p>
            <a:pPr marL="285750" indent="-285750">
              <a:buFont typeface="Wingdings" panose="05000000000000000000" pitchFamily="2" charset="2"/>
              <a:buChar char="Ø"/>
            </a:pPr>
            <a:endParaRPr lang="en-US" sz="2400" dirty="0"/>
          </a:p>
          <a:p>
            <a:pPr marL="285750" indent="-285750">
              <a:buFont typeface="Wingdings" panose="05000000000000000000" pitchFamily="2" charset="2"/>
              <a:buChar char="Ø"/>
            </a:pPr>
            <a:r>
              <a:rPr lang="en-US" sz="2400" dirty="0"/>
              <a:t>What’s the best way to make sure your doctors are still covered under your health insurance plan?  Pick up the phone and call them.  Don’t rely solely on your insurance provider’s online search tool.</a:t>
            </a:r>
          </a:p>
          <a:p>
            <a:endParaRPr lang="en-US" sz="2400" dirty="0"/>
          </a:p>
          <a:p>
            <a:pPr marL="285750" indent="-285750">
              <a:buFont typeface="Wingdings" panose="05000000000000000000" pitchFamily="2" charset="2"/>
              <a:buChar char="Ø"/>
            </a:pPr>
            <a:r>
              <a:rPr lang="en-US" sz="2400" dirty="0"/>
              <a:t>Providers are not required to tell you in advance they are no longer accepting your insurance.</a:t>
            </a:r>
          </a:p>
          <a:p>
            <a:endParaRPr lang="en-US" sz="1900" dirty="0"/>
          </a:p>
          <a:p>
            <a:endParaRPr lang="en-US" sz="2000" dirty="0"/>
          </a:p>
        </p:txBody>
      </p:sp>
      <p:sp>
        <p:nvSpPr>
          <p:cNvPr id="3" name="Title 1"/>
          <p:cNvSpPr txBox="1">
            <a:spLocks/>
          </p:cNvSpPr>
          <p:nvPr/>
        </p:nvSpPr>
        <p:spPr>
          <a:xfrm>
            <a:off x="300038" y="366257"/>
            <a:ext cx="4572000" cy="55126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dirty="0"/>
              <a:t>Washington County</a:t>
            </a:r>
          </a:p>
        </p:txBody>
      </p:sp>
      <p:sp>
        <p:nvSpPr>
          <p:cNvPr id="5" name="Title 1"/>
          <p:cNvSpPr txBox="1">
            <a:spLocks/>
          </p:cNvSpPr>
          <p:nvPr/>
        </p:nvSpPr>
        <p:spPr>
          <a:xfrm>
            <a:off x="399790" y="1392242"/>
            <a:ext cx="8229600" cy="563562"/>
          </a:xfrm>
          <a:prstGeom prst="rect">
            <a:avLst/>
          </a:prstGeom>
        </p:spPr>
        <p:txBody>
          <a:bodyP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0070C0"/>
                </a:solidFill>
                <a:latin typeface="Book Antiqua" panose="02040602050305030304" pitchFamily="18" charset="0"/>
              </a:rPr>
              <a:t>Provider Check</a:t>
            </a:r>
          </a:p>
        </p:txBody>
      </p:sp>
      <p:pic>
        <p:nvPicPr>
          <p:cNvPr id="7" name="Picture 1" descr="Diagram, text&#10;&#10;Description automatically generated">
            <a:extLst>
              <a:ext uri="{FF2B5EF4-FFF2-40B4-BE49-F238E27FC236}">
                <a16:creationId xmlns:a16="http://schemas.microsoft.com/office/drawing/2014/main" id="{610C0DE1-67C5-4B26-AC63-15DCAB152AF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06371" y="195179"/>
            <a:ext cx="769937" cy="760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86459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9790" y="2240406"/>
            <a:ext cx="7831321" cy="4016484"/>
          </a:xfrm>
          <a:prstGeom prst="rect">
            <a:avLst/>
          </a:prstGeom>
          <a:noFill/>
        </p:spPr>
        <p:txBody>
          <a:bodyPr wrap="square" rtlCol="0">
            <a:spAutoFit/>
          </a:bodyPr>
          <a:lstStyle/>
          <a:p>
            <a:pPr marL="285750" indent="-285750">
              <a:buFont typeface="Wingdings" panose="05000000000000000000" pitchFamily="2" charset="2"/>
              <a:buChar char="Ø"/>
            </a:pPr>
            <a:r>
              <a:rPr lang="en-US" sz="2400" dirty="0"/>
              <a:t>You, and your spouse, if applicable, must have multiphasic done to be eligible for the 1% incentive on your co-premium (the amount deducted from your paycheck).</a:t>
            </a:r>
          </a:p>
          <a:p>
            <a:endParaRPr lang="en-US" sz="2400" dirty="0"/>
          </a:p>
          <a:p>
            <a:pPr marL="285750" indent="-285750">
              <a:buFont typeface="Wingdings" panose="05000000000000000000" pitchFamily="2" charset="2"/>
              <a:buChar char="Ø"/>
            </a:pPr>
            <a:r>
              <a:rPr lang="en-US" sz="2400" dirty="0"/>
              <a:t>The rate for 2025 is 13.5%.  If you are eligible for the incentive your rate will be 12.5%.</a:t>
            </a:r>
          </a:p>
          <a:p>
            <a:endParaRPr lang="en-US" sz="2400" dirty="0"/>
          </a:p>
          <a:p>
            <a:pPr marL="285750" indent="-285750">
              <a:buFont typeface="Wingdings" panose="05000000000000000000" pitchFamily="2" charset="2"/>
              <a:buChar char="Ø"/>
            </a:pPr>
            <a:r>
              <a:rPr lang="en-US" sz="2400" dirty="0"/>
              <a:t>This is optional but will be required each year to receive the incentive.</a:t>
            </a:r>
          </a:p>
          <a:p>
            <a:endParaRPr lang="en-US" sz="1900" dirty="0"/>
          </a:p>
          <a:p>
            <a:endParaRPr lang="en-US" sz="2000" dirty="0"/>
          </a:p>
        </p:txBody>
      </p:sp>
      <p:sp>
        <p:nvSpPr>
          <p:cNvPr id="3" name="Title 1"/>
          <p:cNvSpPr txBox="1">
            <a:spLocks/>
          </p:cNvSpPr>
          <p:nvPr/>
        </p:nvSpPr>
        <p:spPr>
          <a:xfrm>
            <a:off x="300038" y="366257"/>
            <a:ext cx="4572000" cy="55126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dirty="0"/>
              <a:t>Washington County</a:t>
            </a:r>
          </a:p>
        </p:txBody>
      </p:sp>
      <p:sp>
        <p:nvSpPr>
          <p:cNvPr id="5" name="Title 1"/>
          <p:cNvSpPr txBox="1">
            <a:spLocks/>
          </p:cNvSpPr>
          <p:nvPr/>
        </p:nvSpPr>
        <p:spPr>
          <a:xfrm>
            <a:off x="399790" y="1392242"/>
            <a:ext cx="8229600" cy="563562"/>
          </a:xfrm>
          <a:prstGeom prst="rect">
            <a:avLst/>
          </a:prstGeom>
        </p:spPr>
        <p:txBody>
          <a:bodyP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0070C0"/>
                </a:solidFill>
                <a:latin typeface="Book Antiqua" panose="02040602050305030304" pitchFamily="18" charset="0"/>
              </a:rPr>
              <a:t>37-Multiphasic Blood Testing</a:t>
            </a:r>
          </a:p>
        </p:txBody>
      </p:sp>
      <p:pic>
        <p:nvPicPr>
          <p:cNvPr id="7" name="Picture 1" descr="Diagram, text&#10;&#10;Description automatically generated">
            <a:extLst>
              <a:ext uri="{FF2B5EF4-FFF2-40B4-BE49-F238E27FC236}">
                <a16:creationId xmlns:a16="http://schemas.microsoft.com/office/drawing/2014/main" id="{610C0DE1-67C5-4B26-AC63-15DCAB152AF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06371" y="195179"/>
            <a:ext cx="769937" cy="760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01918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99790" y="349631"/>
            <a:ext cx="4572000" cy="55126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dirty="0"/>
              <a:t>Washington County</a:t>
            </a:r>
          </a:p>
        </p:txBody>
      </p:sp>
      <p:pic>
        <p:nvPicPr>
          <p:cNvPr id="7" name="Picture 1" descr="Diagram, text&#10;&#10;Description automatically generated">
            <a:extLst>
              <a:ext uri="{FF2B5EF4-FFF2-40B4-BE49-F238E27FC236}">
                <a16:creationId xmlns:a16="http://schemas.microsoft.com/office/drawing/2014/main" id="{B6E1B5FC-2287-404D-9B40-F8D10F2AD2C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06371" y="195179"/>
            <a:ext cx="769937" cy="76041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DA77B3B1-95AB-B261-4B96-6BDC39D553AE}"/>
              </a:ext>
            </a:extLst>
          </p:cNvPr>
          <p:cNvPicPr>
            <a:picLocks noChangeAspect="1"/>
          </p:cNvPicPr>
          <p:nvPr/>
        </p:nvPicPr>
        <p:blipFill>
          <a:blip r:embed="rId3"/>
          <a:stretch>
            <a:fillRect/>
          </a:stretch>
        </p:blipFill>
        <p:spPr>
          <a:xfrm>
            <a:off x="1004389" y="867384"/>
            <a:ext cx="6878522" cy="5831590"/>
          </a:xfrm>
          <a:prstGeom prst="rect">
            <a:avLst/>
          </a:prstGeom>
        </p:spPr>
      </p:pic>
    </p:spTree>
    <p:extLst>
      <p:ext uri="{BB962C8B-B14F-4D97-AF65-F5344CB8AC3E}">
        <p14:creationId xmlns:p14="http://schemas.microsoft.com/office/powerpoint/2010/main" val="7806697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00038" y="366257"/>
            <a:ext cx="4572000" cy="55126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dirty="0"/>
              <a:t>Washington County</a:t>
            </a:r>
          </a:p>
        </p:txBody>
      </p:sp>
      <p:sp>
        <p:nvSpPr>
          <p:cNvPr id="4" name="TextBox 3"/>
          <p:cNvSpPr txBox="1"/>
          <p:nvPr/>
        </p:nvSpPr>
        <p:spPr>
          <a:xfrm>
            <a:off x="300037" y="1024621"/>
            <a:ext cx="4134465" cy="984885"/>
          </a:xfrm>
          <a:prstGeom prst="rect">
            <a:avLst/>
          </a:prstGeom>
          <a:noFill/>
        </p:spPr>
        <p:txBody>
          <a:bodyPr wrap="none" rtlCol="0">
            <a:spAutoFit/>
          </a:bodyPr>
          <a:lstStyle/>
          <a:p>
            <a:r>
              <a:rPr lang="en-US" sz="4000" dirty="0">
                <a:solidFill>
                  <a:srgbClr val="0070C0"/>
                </a:solidFill>
                <a:latin typeface="Book Antiqua" panose="02040602050305030304" pitchFamily="18" charset="0"/>
              </a:rPr>
              <a:t>Vision Insurance:</a:t>
            </a:r>
          </a:p>
          <a:p>
            <a:endParaRPr lang="en-US" dirty="0"/>
          </a:p>
        </p:txBody>
      </p:sp>
      <p:sp>
        <p:nvSpPr>
          <p:cNvPr id="5" name="TextBox 4"/>
          <p:cNvSpPr txBox="1"/>
          <p:nvPr/>
        </p:nvSpPr>
        <p:spPr>
          <a:xfrm>
            <a:off x="302478" y="1773277"/>
            <a:ext cx="8262071" cy="707886"/>
          </a:xfrm>
          <a:prstGeom prst="rect">
            <a:avLst/>
          </a:prstGeom>
          <a:noFill/>
        </p:spPr>
        <p:txBody>
          <a:bodyPr wrap="square" rtlCol="0">
            <a:spAutoFit/>
          </a:bodyPr>
          <a:lstStyle/>
          <a:p>
            <a:r>
              <a:rPr lang="en-US" sz="2000" dirty="0"/>
              <a:t>Your vision insurance is included with your Medical insurance deduction amount.</a:t>
            </a:r>
          </a:p>
        </p:txBody>
      </p:sp>
      <p:sp>
        <p:nvSpPr>
          <p:cNvPr id="6" name="TextBox 5"/>
          <p:cNvSpPr txBox="1"/>
          <p:nvPr/>
        </p:nvSpPr>
        <p:spPr>
          <a:xfrm>
            <a:off x="300037" y="2788597"/>
            <a:ext cx="8519767" cy="2862322"/>
          </a:xfrm>
          <a:prstGeom prst="rect">
            <a:avLst/>
          </a:prstGeom>
          <a:noFill/>
        </p:spPr>
        <p:txBody>
          <a:bodyPr wrap="square" rtlCol="0">
            <a:spAutoFit/>
          </a:bodyPr>
          <a:lstStyle/>
          <a:p>
            <a:r>
              <a:rPr lang="en-US" sz="2000" dirty="0"/>
              <a:t>Under this vision plan, you are eligible for the following once every 12 months:</a:t>
            </a:r>
          </a:p>
          <a:p>
            <a:r>
              <a:rPr lang="en-US" sz="2000" dirty="0"/>
              <a:t>				</a:t>
            </a:r>
          </a:p>
          <a:p>
            <a:r>
              <a:rPr lang="en-US" sz="2000" dirty="0"/>
              <a:t>				Eye Examination</a:t>
            </a:r>
          </a:p>
          <a:p>
            <a:r>
              <a:rPr lang="en-US" sz="2000" dirty="0"/>
              <a:t>				Eyeglass lenses</a:t>
            </a:r>
          </a:p>
          <a:p>
            <a:r>
              <a:rPr lang="en-US" sz="2000" dirty="0"/>
              <a:t>				Frames</a:t>
            </a:r>
          </a:p>
          <a:p>
            <a:r>
              <a:rPr lang="en-US" sz="2000" dirty="0"/>
              <a:t>				Contact lenses (In lieu of eyeglass lenses)  </a:t>
            </a:r>
          </a:p>
          <a:p>
            <a:endParaRPr lang="en-US" sz="2000" dirty="0"/>
          </a:p>
          <a:p>
            <a:r>
              <a:rPr lang="en-US" sz="2000" dirty="0"/>
              <a:t>In Network, Fashion level frames from “The Collection”, along with lenses are covered in full  (FREE).</a:t>
            </a:r>
          </a:p>
        </p:txBody>
      </p:sp>
      <p:pic>
        <p:nvPicPr>
          <p:cNvPr id="7" name="Picture 1" descr="Diagram, text&#10;&#10;Description automatically generated">
            <a:extLst>
              <a:ext uri="{FF2B5EF4-FFF2-40B4-BE49-F238E27FC236}">
                <a16:creationId xmlns:a16="http://schemas.microsoft.com/office/drawing/2014/main" id="{58D83128-BB90-49F5-8C2E-D882C75998E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06371" y="195179"/>
            <a:ext cx="769937" cy="760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89039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00038" y="366257"/>
            <a:ext cx="4572000" cy="55126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dirty="0"/>
              <a:t>Washington County</a:t>
            </a:r>
          </a:p>
        </p:txBody>
      </p:sp>
      <p:sp>
        <p:nvSpPr>
          <p:cNvPr id="4" name="Rectangle 3"/>
          <p:cNvSpPr/>
          <p:nvPr/>
        </p:nvSpPr>
        <p:spPr>
          <a:xfrm>
            <a:off x="300038" y="1117977"/>
            <a:ext cx="3831498" cy="707886"/>
          </a:xfrm>
          <a:prstGeom prst="rect">
            <a:avLst/>
          </a:prstGeom>
        </p:spPr>
        <p:txBody>
          <a:bodyPr wrap="none">
            <a:spAutoFit/>
          </a:bodyPr>
          <a:lstStyle/>
          <a:p>
            <a:r>
              <a:rPr lang="en-US" sz="4000" dirty="0">
                <a:solidFill>
                  <a:srgbClr val="0070C0"/>
                </a:solidFill>
                <a:latin typeface="Book Antiqua" panose="02040602050305030304" pitchFamily="18" charset="0"/>
              </a:rPr>
              <a:t>Opt-Out Benefit</a:t>
            </a:r>
          </a:p>
        </p:txBody>
      </p:sp>
      <p:sp>
        <p:nvSpPr>
          <p:cNvPr id="5" name="TextBox 4"/>
          <p:cNvSpPr txBox="1"/>
          <p:nvPr/>
        </p:nvSpPr>
        <p:spPr>
          <a:xfrm>
            <a:off x="300038" y="2087879"/>
            <a:ext cx="8458200" cy="4678204"/>
          </a:xfrm>
          <a:prstGeom prst="rect">
            <a:avLst/>
          </a:prstGeom>
          <a:noFill/>
        </p:spPr>
        <p:txBody>
          <a:bodyPr wrap="square" rtlCol="0">
            <a:spAutoFit/>
          </a:bodyPr>
          <a:lstStyle/>
          <a:p>
            <a:r>
              <a:rPr lang="en-US" sz="2000" dirty="0"/>
              <a:t>If you do not wish to participate in the County Health and Vision Insurance Plan and you are a dependent on another person’s health insurance plan---</a:t>
            </a:r>
          </a:p>
          <a:p>
            <a:endParaRPr lang="en-US" sz="2000" dirty="0"/>
          </a:p>
          <a:p>
            <a:pPr marL="742950" lvl="1" indent="-285750">
              <a:buFont typeface="Arial" panose="020B0604020202020204" pitchFamily="34" charset="0"/>
              <a:buChar char="•"/>
            </a:pPr>
            <a:r>
              <a:rPr lang="en-US" sz="2000" dirty="0"/>
              <a:t>You may be eligible to “Opt-Out” of the County’s medical and vision plan.</a:t>
            </a:r>
          </a:p>
          <a:p>
            <a:endParaRPr lang="en-US" sz="2000" dirty="0"/>
          </a:p>
          <a:p>
            <a:r>
              <a:rPr lang="en-US" sz="2000" dirty="0"/>
              <a:t>You are required to complete an “Opt-Out” Form </a:t>
            </a:r>
            <a:r>
              <a:rPr lang="en-US" sz="2000" b="1" dirty="0"/>
              <a:t>every year</a:t>
            </a:r>
            <a:r>
              <a:rPr lang="en-US" sz="2000" dirty="0"/>
              <a:t> you wish to “Opt-Out”.  Proof of other coverage is required to receive this benefit.  </a:t>
            </a:r>
            <a:r>
              <a:rPr lang="en-US" sz="2000" dirty="0" err="1"/>
              <a:t>Opt</a:t>
            </a:r>
            <a:r>
              <a:rPr lang="en-US" sz="2000" dirty="0"/>
              <a:t> Out Incentive is $200 per month received in the second pay of each month.</a:t>
            </a:r>
          </a:p>
          <a:p>
            <a:endParaRPr lang="en-US" sz="2000" dirty="0"/>
          </a:p>
          <a:p>
            <a:endParaRPr lang="en-US" sz="2000" dirty="0"/>
          </a:p>
          <a:p>
            <a:r>
              <a:rPr lang="en-US" sz="2000" dirty="0"/>
              <a:t>Dental benefits are separate from the Medical/Vision benefit. </a:t>
            </a:r>
          </a:p>
          <a:p>
            <a:r>
              <a:rPr lang="en-US" sz="2000" dirty="0"/>
              <a:t>The “Opt-Out” Form does </a:t>
            </a:r>
            <a:r>
              <a:rPr lang="en-US" sz="2000" b="1" u="sng" dirty="0"/>
              <a:t>NOT</a:t>
            </a:r>
            <a:r>
              <a:rPr lang="en-US" sz="2000" dirty="0"/>
              <a:t> include the dental benefit.  </a:t>
            </a:r>
          </a:p>
          <a:p>
            <a:endParaRPr lang="en-US" sz="2000" dirty="0"/>
          </a:p>
          <a:p>
            <a:endParaRPr lang="en-US" dirty="0"/>
          </a:p>
        </p:txBody>
      </p:sp>
      <p:pic>
        <p:nvPicPr>
          <p:cNvPr id="6" name="Picture 1" descr="Diagram, text&#10;&#10;Description automatically generated">
            <a:extLst>
              <a:ext uri="{FF2B5EF4-FFF2-40B4-BE49-F238E27FC236}">
                <a16:creationId xmlns:a16="http://schemas.microsoft.com/office/drawing/2014/main" id="{8B933348-0E5A-4300-8455-AE1CE3DD5F4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06371" y="195179"/>
            <a:ext cx="769937" cy="760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06035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00038" y="366257"/>
            <a:ext cx="4572000" cy="55126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dirty="0"/>
              <a:t>Washington County</a:t>
            </a:r>
          </a:p>
        </p:txBody>
      </p:sp>
      <p:sp>
        <p:nvSpPr>
          <p:cNvPr id="4" name="Rectangle 3"/>
          <p:cNvSpPr/>
          <p:nvPr/>
        </p:nvSpPr>
        <p:spPr>
          <a:xfrm>
            <a:off x="300038" y="942437"/>
            <a:ext cx="7824852" cy="707886"/>
          </a:xfrm>
          <a:prstGeom prst="rect">
            <a:avLst/>
          </a:prstGeom>
        </p:spPr>
        <p:txBody>
          <a:bodyPr wrap="square">
            <a:spAutoFit/>
          </a:bodyPr>
          <a:lstStyle/>
          <a:p>
            <a:r>
              <a:rPr lang="en-US" sz="4000" dirty="0">
                <a:solidFill>
                  <a:srgbClr val="0070C0"/>
                </a:solidFill>
                <a:latin typeface="Book Antiqua" panose="02040602050305030304" pitchFamily="18" charset="0"/>
              </a:rPr>
              <a:t>Dental Insurance – Base Plan</a:t>
            </a:r>
          </a:p>
        </p:txBody>
      </p:sp>
      <p:sp>
        <p:nvSpPr>
          <p:cNvPr id="5" name="TextBox 4"/>
          <p:cNvSpPr txBox="1"/>
          <p:nvPr/>
        </p:nvSpPr>
        <p:spPr>
          <a:xfrm>
            <a:off x="300038" y="1838498"/>
            <a:ext cx="8534400" cy="4093428"/>
          </a:xfrm>
          <a:prstGeom prst="rect">
            <a:avLst/>
          </a:prstGeom>
          <a:noFill/>
        </p:spPr>
        <p:txBody>
          <a:bodyPr wrap="square" rtlCol="0">
            <a:spAutoFit/>
          </a:bodyPr>
          <a:lstStyle/>
          <a:p>
            <a:r>
              <a:rPr lang="en-US" sz="2000" dirty="0"/>
              <a:t>The County provides for you, the employee, dental insurance (Single coverage) at no cost to you.</a:t>
            </a:r>
          </a:p>
          <a:p>
            <a:endParaRPr lang="en-US" sz="2000" dirty="0"/>
          </a:p>
          <a:p>
            <a:r>
              <a:rPr lang="en-US" sz="2000" dirty="0"/>
              <a:t>If you wish to have coverage for your dependents there is an additional, separate payroll deduction.  Children are now eligible to be on the coverage until age 26.</a:t>
            </a:r>
          </a:p>
          <a:p>
            <a:endParaRPr lang="en-US" sz="2000" dirty="0"/>
          </a:p>
          <a:p>
            <a:r>
              <a:rPr lang="en-US" sz="2000" dirty="0"/>
              <a:t>Employee + 1 dependent:    	$9.22 bi-weekly payroll deduction</a:t>
            </a:r>
          </a:p>
          <a:p>
            <a:r>
              <a:rPr lang="en-US" sz="2000" dirty="0"/>
              <a:t>Family:		    				$19.98 bi-weekly payroll deduction</a:t>
            </a:r>
          </a:p>
          <a:p>
            <a:endParaRPr lang="en-US" sz="2000" dirty="0"/>
          </a:p>
          <a:p>
            <a:r>
              <a:rPr lang="en-US" sz="2000" dirty="0"/>
              <a:t>Diagnostic and Preventive services such as Exams and X-rays are normally covered at 100%.  </a:t>
            </a:r>
          </a:p>
          <a:p>
            <a:endParaRPr lang="en-US" sz="2000" dirty="0"/>
          </a:p>
          <a:p>
            <a:r>
              <a:rPr lang="en-US" sz="2000" dirty="0"/>
              <a:t>A brief outline of some covered services is included in the 2025 Benefits Guide.  </a:t>
            </a:r>
          </a:p>
        </p:txBody>
      </p:sp>
      <p:pic>
        <p:nvPicPr>
          <p:cNvPr id="6" name="Picture 1" descr="Diagram, text&#10;&#10;Description automatically generated">
            <a:extLst>
              <a:ext uri="{FF2B5EF4-FFF2-40B4-BE49-F238E27FC236}">
                <a16:creationId xmlns:a16="http://schemas.microsoft.com/office/drawing/2014/main" id="{E7976D11-BBBD-480B-973E-3050E7BC556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06371" y="195179"/>
            <a:ext cx="769937" cy="760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5673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16664" y="299755"/>
            <a:ext cx="4572000" cy="55126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dirty="0"/>
              <a:t>Washington County</a:t>
            </a:r>
          </a:p>
        </p:txBody>
      </p:sp>
      <p:sp>
        <p:nvSpPr>
          <p:cNvPr id="4" name="Subtitle 2"/>
          <p:cNvSpPr txBox="1">
            <a:spLocks/>
          </p:cNvSpPr>
          <p:nvPr/>
        </p:nvSpPr>
        <p:spPr>
          <a:xfrm>
            <a:off x="312043" y="1427543"/>
            <a:ext cx="8279296" cy="369916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000" dirty="0">
                <a:solidFill>
                  <a:srgbClr val="0070C0"/>
                </a:solidFill>
                <a:latin typeface="Book Antiqua" panose="02040602050305030304" pitchFamily="18" charset="0"/>
              </a:rPr>
              <a:t>TODAY’S DISCUSSIONS:</a:t>
            </a:r>
          </a:p>
          <a:p>
            <a:endParaRPr lang="en-US" sz="900" dirty="0"/>
          </a:p>
          <a:p>
            <a:pPr marL="0" indent="0">
              <a:buNone/>
            </a:pPr>
            <a:r>
              <a:rPr lang="en-US" sz="2400" dirty="0"/>
              <a:t>1.   Review of our Health (MEDICAL, VISION &amp; DENTAL) Insurance</a:t>
            </a:r>
          </a:p>
          <a:p>
            <a:pPr marL="0" indent="0">
              <a:buNone/>
            </a:pPr>
            <a:r>
              <a:rPr lang="en-US" sz="2400" dirty="0"/>
              <a:t>2.   Changes for 2025 </a:t>
            </a:r>
          </a:p>
          <a:p>
            <a:pPr marL="0" indent="0">
              <a:buNone/>
            </a:pPr>
            <a:r>
              <a:rPr lang="en-US" sz="2400" dirty="0"/>
              <a:t>3.   Flexible Spending Account (FSA)</a:t>
            </a:r>
          </a:p>
          <a:p>
            <a:pPr marL="0" indent="0">
              <a:buNone/>
            </a:pPr>
            <a:r>
              <a:rPr lang="en-US" sz="2400" dirty="0"/>
              <a:t>4.    Voluntary Benefits</a:t>
            </a:r>
            <a:r>
              <a:rPr lang="en-US" sz="2400" u="sng" dirty="0"/>
              <a:t> </a:t>
            </a:r>
          </a:p>
          <a:p>
            <a:pPr marL="0" indent="0">
              <a:buNone/>
            </a:pPr>
            <a:r>
              <a:rPr lang="en-US" sz="2400" dirty="0"/>
              <a:t>	</a:t>
            </a:r>
          </a:p>
          <a:p>
            <a:endParaRPr lang="en-US" sz="2100" dirty="0"/>
          </a:p>
        </p:txBody>
      </p:sp>
      <p:pic>
        <p:nvPicPr>
          <p:cNvPr id="1026" name="Picture 1" descr="Diagram, text&#10;&#10;Description automatically generated">
            <a:extLst>
              <a:ext uri="{FF2B5EF4-FFF2-40B4-BE49-F238E27FC236}">
                <a16:creationId xmlns:a16="http://schemas.microsoft.com/office/drawing/2014/main" id="{B15ED015-A8B5-4D34-890B-3C77BD856D4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06371" y="195179"/>
            <a:ext cx="769937" cy="760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73010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00038" y="366257"/>
            <a:ext cx="4572000" cy="55126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dirty="0"/>
              <a:t>Washington County</a:t>
            </a:r>
          </a:p>
        </p:txBody>
      </p:sp>
      <p:sp>
        <p:nvSpPr>
          <p:cNvPr id="4" name="Rectangle 3"/>
          <p:cNvSpPr/>
          <p:nvPr/>
        </p:nvSpPr>
        <p:spPr>
          <a:xfrm>
            <a:off x="300038" y="993287"/>
            <a:ext cx="8414754" cy="707886"/>
          </a:xfrm>
          <a:prstGeom prst="rect">
            <a:avLst/>
          </a:prstGeom>
        </p:spPr>
        <p:txBody>
          <a:bodyPr wrap="square">
            <a:spAutoFit/>
          </a:bodyPr>
          <a:lstStyle/>
          <a:p>
            <a:r>
              <a:rPr lang="en-US" sz="4000" dirty="0">
                <a:solidFill>
                  <a:srgbClr val="0070C0"/>
                </a:solidFill>
                <a:latin typeface="Book Antiqua" panose="02040602050305030304" pitchFamily="18" charset="0"/>
              </a:rPr>
              <a:t>Dental Insurance – Buy Up Plan</a:t>
            </a:r>
          </a:p>
        </p:txBody>
      </p:sp>
      <p:sp>
        <p:nvSpPr>
          <p:cNvPr id="5" name="TextBox 4"/>
          <p:cNvSpPr txBox="1"/>
          <p:nvPr/>
        </p:nvSpPr>
        <p:spPr>
          <a:xfrm>
            <a:off x="304800" y="1838498"/>
            <a:ext cx="8534400" cy="3785652"/>
          </a:xfrm>
          <a:prstGeom prst="rect">
            <a:avLst/>
          </a:prstGeom>
          <a:noFill/>
        </p:spPr>
        <p:txBody>
          <a:bodyPr wrap="square" rtlCol="0">
            <a:spAutoFit/>
          </a:bodyPr>
          <a:lstStyle/>
          <a:p>
            <a:r>
              <a:rPr lang="en-US" sz="2000" dirty="0"/>
              <a:t>The Buy Up Plan includes an increase in annual maximum, 80% coverage for basic services, and $1,500 in orthodontia (for children up to age 19). Children are eligible to be on the coverage until age 26.</a:t>
            </a:r>
          </a:p>
          <a:p>
            <a:endParaRPr lang="en-US" sz="2000" dirty="0"/>
          </a:p>
          <a:p>
            <a:r>
              <a:rPr lang="en-US" sz="2000" dirty="0"/>
              <a:t>Employee					$ 4.11 bi-weekly payroll deduction</a:t>
            </a:r>
          </a:p>
          <a:p>
            <a:r>
              <a:rPr lang="en-US" sz="2000" dirty="0"/>
              <a:t>Employee + 1 dependent:    	$18.20 bi-weekly payroll deduction</a:t>
            </a:r>
          </a:p>
          <a:p>
            <a:r>
              <a:rPr lang="en-US" sz="2000" dirty="0"/>
              <a:t>Family:		    				$39.06 bi-weekly payroll deduction</a:t>
            </a:r>
          </a:p>
          <a:p>
            <a:endParaRPr lang="en-US" sz="2000" dirty="0"/>
          </a:p>
          <a:p>
            <a:r>
              <a:rPr lang="en-US" sz="2000" dirty="0"/>
              <a:t>Diagnostic and Preventive services such as Exams and X-rays are normally covered at 100%.  </a:t>
            </a:r>
          </a:p>
          <a:p>
            <a:endParaRPr lang="en-US" sz="2000" dirty="0"/>
          </a:p>
          <a:p>
            <a:r>
              <a:rPr lang="en-US" sz="2000" dirty="0"/>
              <a:t>A brief outline of some covered services is included in the 2025 Benefits Guide.  </a:t>
            </a:r>
          </a:p>
        </p:txBody>
      </p:sp>
      <p:pic>
        <p:nvPicPr>
          <p:cNvPr id="6" name="Picture 1" descr="Diagram, text&#10;&#10;Description automatically generated">
            <a:extLst>
              <a:ext uri="{FF2B5EF4-FFF2-40B4-BE49-F238E27FC236}">
                <a16:creationId xmlns:a16="http://schemas.microsoft.com/office/drawing/2014/main" id="{CD8AF2EB-BBC9-426E-A4CA-366A66CCB5E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06371" y="195179"/>
            <a:ext cx="769937" cy="760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84233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99790" y="349631"/>
            <a:ext cx="4572000" cy="55126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dirty="0"/>
              <a:t>Washington County</a:t>
            </a:r>
          </a:p>
        </p:txBody>
      </p:sp>
      <p:pic>
        <p:nvPicPr>
          <p:cNvPr id="7" name="Picture 1" descr="Diagram, text&#10;&#10;Description automatically generated">
            <a:extLst>
              <a:ext uri="{FF2B5EF4-FFF2-40B4-BE49-F238E27FC236}">
                <a16:creationId xmlns:a16="http://schemas.microsoft.com/office/drawing/2014/main" id="{B6E1B5FC-2287-404D-9B40-F8D10F2AD2C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06371" y="195179"/>
            <a:ext cx="769937" cy="76041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8DCE4BBC-DC3D-6E1F-9716-BC5CFDE557DA}"/>
              </a:ext>
            </a:extLst>
          </p:cNvPr>
          <p:cNvPicPr>
            <a:picLocks noChangeAspect="1"/>
          </p:cNvPicPr>
          <p:nvPr/>
        </p:nvPicPr>
        <p:blipFill>
          <a:blip r:embed="rId3"/>
          <a:stretch>
            <a:fillRect/>
          </a:stretch>
        </p:blipFill>
        <p:spPr>
          <a:xfrm>
            <a:off x="284267" y="1212574"/>
            <a:ext cx="8570389" cy="3488635"/>
          </a:xfrm>
          <a:prstGeom prst="rect">
            <a:avLst/>
          </a:prstGeom>
        </p:spPr>
      </p:pic>
    </p:spTree>
    <p:extLst>
      <p:ext uri="{BB962C8B-B14F-4D97-AF65-F5344CB8AC3E}">
        <p14:creationId xmlns:p14="http://schemas.microsoft.com/office/powerpoint/2010/main" val="23991595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00038" y="366257"/>
            <a:ext cx="4572000" cy="55126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dirty="0"/>
              <a:t>Washington County</a:t>
            </a:r>
          </a:p>
        </p:txBody>
      </p:sp>
      <p:sp>
        <p:nvSpPr>
          <p:cNvPr id="4" name="Subtitle 2"/>
          <p:cNvSpPr txBox="1">
            <a:spLocks/>
          </p:cNvSpPr>
          <p:nvPr/>
        </p:nvSpPr>
        <p:spPr>
          <a:xfrm>
            <a:off x="300038" y="1113905"/>
            <a:ext cx="8443912" cy="5527964"/>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sz="4300" dirty="0">
                <a:solidFill>
                  <a:srgbClr val="0070C0"/>
                </a:solidFill>
                <a:latin typeface="Book Antiqua" panose="02040602050305030304" pitchFamily="18" charset="0"/>
              </a:rPr>
              <a:t>Flexible Spending Account (FSA)</a:t>
            </a:r>
          </a:p>
          <a:p>
            <a:pPr marL="0" indent="0">
              <a:spcBef>
                <a:spcPts val="0"/>
              </a:spcBef>
              <a:buNone/>
            </a:pPr>
            <a:r>
              <a:rPr lang="en-US" sz="4300" dirty="0">
                <a:solidFill>
                  <a:srgbClr val="0070C0"/>
                </a:solidFill>
                <a:latin typeface="Book Antiqua" panose="02040602050305030304" pitchFamily="18" charset="0"/>
              </a:rPr>
              <a:t>(through TASC)</a:t>
            </a:r>
          </a:p>
          <a:p>
            <a:pPr>
              <a:spcBef>
                <a:spcPts val="0"/>
              </a:spcBef>
            </a:pPr>
            <a:endParaRPr lang="en-US" dirty="0"/>
          </a:p>
          <a:p>
            <a:pPr marL="285750" indent="-285750">
              <a:spcBef>
                <a:spcPts val="0"/>
              </a:spcBef>
              <a:buClr>
                <a:schemeClr val="accent1">
                  <a:lumMod val="75000"/>
                </a:schemeClr>
              </a:buClr>
              <a:buFont typeface="Wingdings" panose="05000000000000000000" pitchFamily="2" charset="2"/>
              <a:buChar char="Ø"/>
            </a:pPr>
            <a:r>
              <a:rPr lang="en-US" sz="2600" dirty="0"/>
              <a:t>Who’s Eligible – Full-Time Employees</a:t>
            </a:r>
          </a:p>
          <a:p>
            <a:pPr>
              <a:spcBef>
                <a:spcPts val="0"/>
              </a:spcBef>
              <a:buClr>
                <a:schemeClr val="accent1">
                  <a:lumMod val="75000"/>
                </a:schemeClr>
              </a:buClr>
            </a:pPr>
            <a:endParaRPr lang="en-US" sz="2600" dirty="0"/>
          </a:p>
          <a:p>
            <a:pPr marL="285750" indent="-285750">
              <a:spcBef>
                <a:spcPts val="0"/>
              </a:spcBef>
              <a:buClr>
                <a:schemeClr val="accent1">
                  <a:lumMod val="75000"/>
                </a:schemeClr>
              </a:buClr>
              <a:buFont typeface="Wingdings" panose="05000000000000000000" pitchFamily="2" charset="2"/>
              <a:buChar char="Ø"/>
            </a:pPr>
            <a:r>
              <a:rPr lang="en-US" sz="2600" dirty="0"/>
              <a:t>Employees can participate in a FSA in conjunction with a HRA.  The FSA is not part of the HRA.</a:t>
            </a:r>
          </a:p>
          <a:p>
            <a:pPr marL="285750" indent="-285750">
              <a:spcBef>
                <a:spcPts val="0"/>
              </a:spcBef>
              <a:buFont typeface="Arial" charset="0"/>
              <a:buChar char="•"/>
            </a:pPr>
            <a:endParaRPr lang="en-US" sz="2600" dirty="0"/>
          </a:p>
          <a:p>
            <a:pPr marL="285750" indent="-285750">
              <a:spcBef>
                <a:spcPts val="0"/>
              </a:spcBef>
              <a:buClr>
                <a:schemeClr val="accent1">
                  <a:lumMod val="75000"/>
                </a:schemeClr>
              </a:buClr>
              <a:buFont typeface="Wingdings" panose="05000000000000000000" pitchFamily="2" charset="2"/>
              <a:buChar char="Ø"/>
            </a:pPr>
            <a:r>
              <a:rPr lang="en-US" sz="2600" dirty="0"/>
              <a:t>Pre-tax dollars to pay for out-of-pocket qualified medical and/or dependent care expenses</a:t>
            </a:r>
          </a:p>
          <a:p>
            <a:pPr marL="285750" indent="-285750">
              <a:spcBef>
                <a:spcPts val="0"/>
              </a:spcBef>
              <a:buFont typeface="Arial" charset="0"/>
              <a:buChar char="•"/>
            </a:pPr>
            <a:endParaRPr lang="en-US" sz="2600" dirty="0"/>
          </a:p>
          <a:p>
            <a:pPr marL="285750" indent="-285750">
              <a:spcBef>
                <a:spcPts val="0"/>
              </a:spcBef>
              <a:buClr>
                <a:schemeClr val="accent1">
                  <a:lumMod val="75000"/>
                </a:schemeClr>
              </a:buClr>
              <a:buFont typeface="Wingdings" panose="05000000000000000000" pitchFamily="2" charset="2"/>
              <a:buChar char="Ø"/>
            </a:pPr>
            <a:r>
              <a:rPr lang="en-US" sz="2600" dirty="0"/>
              <a:t>Open Enrollment in October/November for upcoming calendar year</a:t>
            </a:r>
          </a:p>
          <a:p>
            <a:pPr marL="285750" indent="-285750">
              <a:spcBef>
                <a:spcPts val="0"/>
              </a:spcBef>
              <a:buFont typeface="Arial" charset="0"/>
              <a:buChar char="•"/>
            </a:pPr>
            <a:endParaRPr lang="en-US" sz="2600" dirty="0"/>
          </a:p>
          <a:p>
            <a:pPr marL="285750" indent="-285750">
              <a:spcBef>
                <a:spcPts val="0"/>
              </a:spcBef>
              <a:buClr>
                <a:schemeClr val="accent1">
                  <a:lumMod val="75000"/>
                </a:schemeClr>
              </a:buClr>
              <a:buFont typeface="Wingdings" panose="05000000000000000000" pitchFamily="2" charset="2"/>
              <a:buChar char="Ø"/>
            </a:pPr>
            <a:r>
              <a:rPr lang="en-US" sz="2600" b="1" dirty="0"/>
              <a:t>Must re-enroll every year (not automatic)</a:t>
            </a:r>
          </a:p>
          <a:p>
            <a:pPr marL="285750" indent="-285750">
              <a:spcBef>
                <a:spcPts val="0"/>
              </a:spcBef>
              <a:buFont typeface="Arial" charset="0"/>
              <a:buChar char="•"/>
            </a:pPr>
            <a:endParaRPr lang="en-US" sz="2600" dirty="0"/>
          </a:p>
          <a:p>
            <a:pPr marL="285750" indent="-285750">
              <a:spcBef>
                <a:spcPts val="0"/>
              </a:spcBef>
              <a:buClr>
                <a:schemeClr val="accent1">
                  <a:lumMod val="75000"/>
                </a:schemeClr>
              </a:buClr>
              <a:buFont typeface="Wingdings" panose="05000000000000000000" pitchFamily="2" charset="2"/>
              <a:buChar char="Ø"/>
            </a:pPr>
            <a:r>
              <a:rPr lang="en-US" sz="2600" dirty="0"/>
              <a:t>Carry Over Amount 	$660</a:t>
            </a:r>
          </a:p>
          <a:p>
            <a:pPr marL="285750" indent="-285750">
              <a:spcBef>
                <a:spcPts val="0"/>
              </a:spcBef>
              <a:buFont typeface="Arial" charset="0"/>
              <a:buChar char="•"/>
            </a:pPr>
            <a:endParaRPr lang="en-US" sz="2600" dirty="0"/>
          </a:p>
          <a:p>
            <a:pPr marL="285750" indent="-285750">
              <a:spcBef>
                <a:spcPts val="0"/>
              </a:spcBef>
              <a:buClr>
                <a:schemeClr val="accent1">
                  <a:lumMod val="75000"/>
                </a:schemeClr>
              </a:buClr>
              <a:buFont typeface="Wingdings" panose="05000000000000000000" pitchFamily="2" charset="2"/>
              <a:buChar char="Ø"/>
            </a:pPr>
            <a:r>
              <a:rPr lang="en-US" sz="2600" dirty="0"/>
              <a:t>Maximum contributions:</a:t>
            </a:r>
          </a:p>
          <a:p>
            <a:pPr marL="0" indent="0">
              <a:spcBef>
                <a:spcPts val="0"/>
              </a:spcBef>
              <a:buNone/>
            </a:pPr>
            <a:r>
              <a:rPr lang="en-US" sz="2600" dirty="0"/>
              <a:t>	Medical			$3,200</a:t>
            </a:r>
          </a:p>
          <a:p>
            <a:pPr marL="0" indent="0">
              <a:spcBef>
                <a:spcPts val="0"/>
              </a:spcBef>
              <a:buNone/>
            </a:pPr>
            <a:r>
              <a:rPr lang="en-US" sz="2600" dirty="0"/>
              <a:t>	Dependent Care	$5,000</a:t>
            </a:r>
          </a:p>
        </p:txBody>
      </p:sp>
      <p:pic>
        <p:nvPicPr>
          <p:cNvPr id="5" name="Picture 1" descr="Diagram, text&#10;&#10;Description automatically generated">
            <a:extLst>
              <a:ext uri="{FF2B5EF4-FFF2-40B4-BE49-F238E27FC236}">
                <a16:creationId xmlns:a16="http://schemas.microsoft.com/office/drawing/2014/main" id="{664BA610-FF7F-4F41-A82B-9F616580A02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06371" y="195179"/>
            <a:ext cx="769937" cy="760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65697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1"/>
          <p:cNvSpPr txBox="1">
            <a:spLocks/>
          </p:cNvSpPr>
          <p:nvPr/>
        </p:nvSpPr>
        <p:spPr>
          <a:xfrm>
            <a:off x="300038" y="366257"/>
            <a:ext cx="4572000" cy="55126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dirty="0"/>
              <a:t>Washington County</a:t>
            </a:r>
          </a:p>
        </p:txBody>
      </p:sp>
      <p:sp>
        <p:nvSpPr>
          <p:cNvPr id="4" name="Subtitle 2"/>
          <p:cNvSpPr txBox="1">
            <a:spLocks/>
          </p:cNvSpPr>
          <p:nvPr/>
        </p:nvSpPr>
        <p:spPr>
          <a:xfrm>
            <a:off x="381000" y="1271847"/>
            <a:ext cx="8595308" cy="5281353"/>
          </a:xfrm>
          <a:prstGeom prst="rect">
            <a:avLst/>
          </a:prstGeom>
          <a:noFill/>
          <a:ln>
            <a:noFill/>
          </a:ln>
        </p:spPr>
        <p:style>
          <a:lnRef idx="2">
            <a:schemeClr val="dk1"/>
          </a:lnRef>
          <a:fillRef idx="1">
            <a:schemeClr val="lt1"/>
          </a:fillRef>
          <a:effectRef idx="0">
            <a:schemeClr val="dk1"/>
          </a:effectRef>
          <a:fontRef idx="minor">
            <a:schemeClr val="dk1"/>
          </a:fontRef>
        </p:style>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spcBef>
                <a:spcPts val="0"/>
              </a:spcBef>
              <a:buNone/>
            </a:pPr>
            <a:r>
              <a:rPr lang="en-US" sz="3500" dirty="0">
                <a:solidFill>
                  <a:srgbClr val="0070C0"/>
                </a:solidFill>
                <a:latin typeface="Book Antiqua" panose="02040602050305030304" pitchFamily="18" charset="0"/>
              </a:rPr>
              <a:t>Flexible Spending Account (FSA) – Medical</a:t>
            </a:r>
          </a:p>
          <a:p>
            <a:pPr>
              <a:spcBef>
                <a:spcPts val="0"/>
              </a:spcBef>
            </a:pPr>
            <a:endParaRPr lang="en-US" sz="1600" dirty="0">
              <a:solidFill>
                <a:prstClr val="black"/>
              </a:solidFill>
            </a:endParaRPr>
          </a:p>
          <a:p>
            <a:pPr>
              <a:spcBef>
                <a:spcPts val="0"/>
              </a:spcBef>
            </a:pPr>
            <a:endParaRPr lang="en-US" sz="1200" dirty="0">
              <a:solidFill>
                <a:prstClr val="black"/>
              </a:solidFill>
            </a:endParaRPr>
          </a:p>
          <a:p>
            <a:pPr marL="0" indent="0">
              <a:spcBef>
                <a:spcPts val="0"/>
              </a:spcBef>
              <a:buNone/>
            </a:pPr>
            <a:r>
              <a:rPr lang="en-US" sz="2400" dirty="0">
                <a:solidFill>
                  <a:prstClr val="black"/>
                </a:solidFill>
              </a:rPr>
              <a:t>Example of what you may use this card for:</a:t>
            </a:r>
          </a:p>
          <a:p>
            <a:pPr>
              <a:spcBef>
                <a:spcPts val="0"/>
              </a:spcBef>
            </a:pPr>
            <a:endParaRPr lang="en-US" sz="2400" dirty="0">
              <a:solidFill>
                <a:prstClr val="black"/>
              </a:solidFill>
            </a:endParaRPr>
          </a:p>
          <a:p>
            <a:pPr marL="0" indent="0">
              <a:spcBef>
                <a:spcPts val="0"/>
              </a:spcBef>
              <a:buNone/>
            </a:pPr>
            <a:r>
              <a:rPr lang="en-US" sz="2400" dirty="0">
                <a:solidFill>
                  <a:prstClr val="black"/>
                </a:solidFill>
              </a:rPr>
              <a:t>FSA 2025 Amount ($123.08 per pay)  </a:t>
            </a:r>
            <a:r>
              <a:rPr lang="en-US" sz="2400" b="1" dirty="0">
                <a:solidFill>
                  <a:prstClr val="black"/>
                </a:solidFill>
              </a:rPr>
              <a:t>$3,200.00 </a:t>
            </a:r>
          </a:p>
          <a:p>
            <a:pPr marL="0" indent="0">
              <a:spcBef>
                <a:spcPts val="0"/>
              </a:spcBef>
              <a:buNone/>
            </a:pPr>
            <a:r>
              <a:rPr lang="en-US" sz="2400" dirty="0">
                <a:solidFill>
                  <a:prstClr val="black"/>
                </a:solidFill>
              </a:rPr>
              <a:t>(This total amount Available 1-1-2025)</a:t>
            </a:r>
          </a:p>
          <a:p>
            <a:pPr>
              <a:spcBef>
                <a:spcPts val="0"/>
              </a:spcBef>
            </a:pPr>
            <a:endParaRPr lang="en-US" sz="2400" dirty="0">
              <a:solidFill>
                <a:prstClr val="black"/>
              </a:solidFill>
            </a:endParaRPr>
          </a:p>
          <a:p>
            <a:pPr marL="0" indent="0">
              <a:spcBef>
                <a:spcPts val="0"/>
              </a:spcBef>
              <a:buNone/>
            </a:pPr>
            <a:r>
              <a:rPr lang="en-US" sz="2400" dirty="0">
                <a:solidFill>
                  <a:prstClr val="black"/>
                </a:solidFill>
              </a:rPr>
              <a:t>	Copays/Deductibles	</a:t>
            </a:r>
          </a:p>
          <a:p>
            <a:pPr marL="0" indent="0">
              <a:spcBef>
                <a:spcPts val="0"/>
              </a:spcBef>
              <a:buNone/>
            </a:pPr>
            <a:r>
              <a:rPr lang="en-US" sz="2400" dirty="0">
                <a:solidFill>
                  <a:prstClr val="black"/>
                </a:solidFill>
              </a:rPr>
              <a:t>	Prescriptions				</a:t>
            </a:r>
          </a:p>
          <a:p>
            <a:pPr marL="0" indent="0">
              <a:spcBef>
                <a:spcPts val="0"/>
              </a:spcBef>
              <a:buNone/>
            </a:pPr>
            <a:r>
              <a:rPr lang="en-US" sz="2400" dirty="0">
                <a:solidFill>
                  <a:prstClr val="black"/>
                </a:solidFill>
              </a:rPr>
              <a:t>	Dental Work				</a:t>
            </a:r>
          </a:p>
          <a:p>
            <a:pPr marL="0" indent="0">
              <a:spcBef>
                <a:spcPts val="0"/>
              </a:spcBef>
              <a:buNone/>
            </a:pPr>
            <a:r>
              <a:rPr lang="en-US" sz="2400" dirty="0">
                <a:solidFill>
                  <a:prstClr val="black"/>
                </a:solidFill>
              </a:rPr>
              <a:t>	Eyeglasses				</a:t>
            </a:r>
            <a:endParaRPr lang="en-US" sz="2400" u="sng" dirty="0">
              <a:solidFill>
                <a:prstClr val="black"/>
              </a:solidFill>
            </a:endParaRPr>
          </a:p>
          <a:p>
            <a:pPr marL="0" indent="0">
              <a:spcBef>
                <a:spcPts val="0"/>
              </a:spcBef>
              <a:buNone/>
            </a:pPr>
            <a:r>
              <a:rPr lang="en-US" sz="2400" dirty="0">
                <a:solidFill>
                  <a:prstClr val="black"/>
                </a:solidFill>
              </a:rPr>
              <a:t>	</a:t>
            </a:r>
          </a:p>
          <a:p>
            <a:pPr marL="0" indent="0">
              <a:spcBef>
                <a:spcPts val="0"/>
              </a:spcBef>
              <a:buNone/>
            </a:pPr>
            <a:r>
              <a:rPr lang="en-US" sz="2400" dirty="0">
                <a:solidFill>
                  <a:prstClr val="black"/>
                </a:solidFill>
              </a:rPr>
              <a:t>You should plan to exhaust all of the funds ($3,200) during calendar year 2025.</a:t>
            </a:r>
          </a:p>
          <a:p>
            <a:pPr>
              <a:spcBef>
                <a:spcPts val="0"/>
              </a:spcBef>
            </a:pPr>
            <a:endParaRPr lang="en-US" sz="2400" dirty="0">
              <a:solidFill>
                <a:prstClr val="black"/>
              </a:solidFill>
            </a:endParaRPr>
          </a:p>
          <a:p>
            <a:pPr marL="0" indent="0">
              <a:spcBef>
                <a:spcPts val="0"/>
              </a:spcBef>
              <a:buNone/>
            </a:pPr>
            <a:r>
              <a:rPr lang="en-US" sz="2400" dirty="0">
                <a:solidFill>
                  <a:prstClr val="black"/>
                </a:solidFill>
              </a:rPr>
              <a:t>If you do not use the $3,200 by December 31</a:t>
            </a:r>
            <a:r>
              <a:rPr lang="en-US" sz="2400" baseline="30000" dirty="0">
                <a:solidFill>
                  <a:prstClr val="black"/>
                </a:solidFill>
              </a:rPr>
              <a:t>st</a:t>
            </a:r>
            <a:r>
              <a:rPr lang="en-US" sz="2400" dirty="0">
                <a:solidFill>
                  <a:prstClr val="black"/>
                </a:solidFill>
              </a:rPr>
              <a:t> , you can ONLY carry over $660.00.</a:t>
            </a:r>
            <a:endParaRPr lang="en-US" sz="2400" dirty="0">
              <a:solidFill>
                <a:schemeClr val="tx1"/>
              </a:solidFill>
            </a:endParaRPr>
          </a:p>
        </p:txBody>
      </p:sp>
      <p:pic>
        <p:nvPicPr>
          <p:cNvPr id="5" name="Picture 1" descr="Diagram, text&#10;&#10;Description automatically generated">
            <a:extLst>
              <a:ext uri="{FF2B5EF4-FFF2-40B4-BE49-F238E27FC236}">
                <a16:creationId xmlns:a16="http://schemas.microsoft.com/office/drawing/2014/main" id="{877A80DA-CD00-4607-B27B-F92085D1B2A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06371" y="195179"/>
            <a:ext cx="769937" cy="760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77446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00038" y="366257"/>
            <a:ext cx="4572000" cy="55126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dirty="0"/>
              <a:t>Washington County</a:t>
            </a:r>
          </a:p>
        </p:txBody>
      </p:sp>
      <p:sp>
        <p:nvSpPr>
          <p:cNvPr id="4" name="Subtitle 2"/>
          <p:cNvSpPr txBox="1">
            <a:spLocks/>
          </p:cNvSpPr>
          <p:nvPr/>
        </p:nvSpPr>
        <p:spPr>
          <a:xfrm>
            <a:off x="197667" y="1321904"/>
            <a:ext cx="8748665" cy="5262679"/>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500" dirty="0">
                <a:solidFill>
                  <a:srgbClr val="0070C0"/>
                </a:solidFill>
                <a:latin typeface="Book Antiqua" panose="02040602050305030304" pitchFamily="18" charset="0"/>
              </a:rPr>
              <a:t>Flexible Spending Account (FSA) – Dependent Care (Child Care or Elder Care)</a:t>
            </a:r>
          </a:p>
          <a:p>
            <a:pPr marL="0" indent="0">
              <a:buNone/>
            </a:pPr>
            <a:r>
              <a:rPr lang="en-US" sz="2400" b="1" dirty="0"/>
              <a:t> </a:t>
            </a:r>
          </a:p>
          <a:p>
            <a:pPr marL="0" indent="0">
              <a:spcBef>
                <a:spcPts val="0"/>
              </a:spcBef>
              <a:buClr>
                <a:schemeClr val="accent1">
                  <a:lumMod val="75000"/>
                </a:schemeClr>
              </a:buClr>
              <a:buNone/>
            </a:pPr>
            <a:r>
              <a:rPr lang="en-US" sz="2600" dirty="0"/>
              <a:t>Dependent Care - $5,000 maximum amount per calendar year set aside for dependent care only.  You must set up an account.  You will receive a debit card.</a:t>
            </a:r>
          </a:p>
          <a:p>
            <a:pPr marL="0" indent="0">
              <a:spcBef>
                <a:spcPts val="0"/>
              </a:spcBef>
              <a:buClr>
                <a:schemeClr val="accent1">
                  <a:lumMod val="75000"/>
                </a:schemeClr>
              </a:buClr>
              <a:buNone/>
            </a:pPr>
            <a:endParaRPr lang="en-US" sz="2600" dirty="0"/>
          </a:p>
          <a:p>
            <a:pPr marL="0" indent="0">
              <a:spcBef>
                <a:spcPts val="0"/>
              </a:spcBef>
              <a:buClr>
                <a:schemeClr val="accent1">
                  <a:lumMod val="75000"/>
                </a:schemeClr>
              </a:buClr>
              <a:buNone/>
            </a:pPr>
            <a:r>
              <a:rPr lang="en-US" sz="2600" dirty="0"/>
              <a:t>The County will deduct $192.31 from each pay and release this amount to your debit card (based on the maximum amount of $5,000).</a:t>
            </a:r>
          </a:p>
          <a:p>
            <a:pPr>
              <a:spcBef>
                <a:spcPts val="0"/>
              </a:spcBef>
            </a:pPr>
            <a:endParaRPr lang="en-US" sz="2600" dirty="0"/>
          </a:p>
          <a:p>
            <a:pPr marL="0" indent="0">
              <a:spcBef>
                <a:spcPts val="0"/>
              </a:spcBef>
              <a:buClr>
                <a:schemeClr val="accent1">
                  <a:lumMod val="75000"/>
                </a:schemeClr>
              </a:buClr>
              <a:buNone/>
            </a:pPr>
            <a:r>
              <a:rPr lang="en-US" sz="2600" dirty="0"/>
              <a:t>You can only use the funds that have been deducted from your paycheck.  </a:t>
            </a:r>
          </a:p>
          <a:p>
            <a:pPr marL="0" indent="0">
              <a:spcBef>
                <a:spcPts val="0"/>
              </a:spcBef>
              <a:buClr>
                <a:schemeClr val="accent1">
                  <a:lumMod val="75000"/>
                </a:schemeClr>
              </a:buClr>
              <a:buNone/>
            </a:pPr>
            <a:endParaRPr lang="en-US" sz="2600" dirty="0"/>
          </a:p>
          <a:p>
            <a:pPr marL="0" indent="0">
              <a:spcBef>
                <a:spcPts val="0"/>
              </a:spcBef>
              <a:buClr>
                <a:schemeClr val="accent1">
                  <a:lumMod val="75000"/>
                </a:schemeClr>
              </a:buClr>
              <a:buNone/>
            </a:pPr>
            <a:r>
              <a:rPr lang="en-US" sz="2600" dirty="0"/>
              <a:t>Tax benefit – If you make $40,000, you will be taxed on $35,000.</a:t>
            </a:r>
          </a:p>
          <a:p>
            <a:pPr marL="0" indent="0">
              <a:spcBef>
                <a:spcPts val="0"/>
              </a:spcBef>
              <a:buNone/>
            </a:pPr>
            <a:endParaRPr lang="en-US" sz="4200" dirty="0">
              <a:solidFill>
                <a:prstClr val="black"/>
              </a:solidFill>
            </a:endParaRPr>
          </a:p>
        </p:txBody>
      </p:sp>
      <p:pic>
        <p:nvPicPr>
          <p:cNvPr id="6" name="Picture 1" descr="Diagram, text&#10;&#10;Description automatically generated">
            <a:extLst>
              <a:ext uri="{FF2B5EF4-FFF2-40B4-BE49-F238E27FC236}">
                <a16:creationId xmlns:a16="http://schemas.microsoft.com/office/drawing/2014/main" id="{36CBE64F-2F95-4AC8-B3E9-F551A19814F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06371" y="195179"/>
            <a:ext cx="769937" cy="760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89330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00038" y="366257"/>
            <a:ext cx="4572000" cy="55126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dirty="0"/>
              <a:t>Washington County</a:t>
            </a:r>
          </a:p>
        </p:txBody>
      </p:sp>
      <p:sp>
        <p:nvSpPr>
          <p:cNvPr id="4" name="Subtitle 2"/>
          <p:cNvSpPr txBox="1">
            <a:spLocks/>
          </p:cNvSpPr>
          <p:nvPr/>
        </p:nvSpPr>
        <p:spPr>
          <a:xfrm>
            <a:off x="304800" y="1429789"/>
            <a:ext cx="8153400" cy="518195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000" dirty="0">
                <a:solidFill>
                  <a:srgbClr val="0070C0"/>
                </a:solidFill>
                <a:latin typeface="Book Antiqua" panose="02040602050305030304" pitchFamily="18" charset="0"/>
              </a:rPr>
              <a:t>FSAStore.com</a:t>
            </a:r>
          </a:p>
          <a:p>
            <a:pPr marL="0" indent="0">
              <a:buNone/>
            </a:pPr>
            <a:r>
              <a:rPr lang="en-US" sz="2400" b="1" dirty="0"/>
              <a:t> </a:t>
            </a:r>
          </a:p>
          <a:p>
            <a:pPr marL="0" indent="0">
              <a:spcBef>
                <a:spcPts val="0"/>
              </a:spcBef>
              <a:buClr>
                <a:schemeClr val="accent1">
                  <a:lumMod val="75000"/>
                </a:schemeClr>
              </a:buClr>
              <a:buNone/>
            </a:pPr>
            <a:r>
              <a:rPr lang="en-US" sz="2400" dirty="0"/>
              <a:t>If you have excess funds you need to use, FSAStore.com is a great resource.  Examples of items available include:</a:t>
            </a:r>
          </a:p>
          <a:p>
            <a:pPr marL="0" indent="0">
              <a:spcBef>
                <a:spcPts val="0"/>
              </a:spcBef>
              <a:buClr>
                <a:schemeClr val="accent1">
                  <a:lumMod val="75000"/>
                </a:schemeClr>
              </a:buClr>
              <a:buNone/>
            </a:pPr>
            <a:endParaRPr lang="en-US" sz="2400" dirty="0"/>
          </a:p>
          <a:p>
            <a:pPr>
              <a:spcBef>
                <a:spcPts val="0"/>
              </a:spcBef>
              <a:buClr>
                <a:schemeClr val="accent1">
                  <a:lumMod val="75000"/>
                </a:schemeClr>
              </a:buClr>
            </a:pPr>
            <a:r>
              <a:rPr lang="en-US" sz="2400" dirty="0"/>
              <a:t>Home Medical Supplies</a:t>
            </a:r>
          </a:p>
          <a:p>
            <a:pPr>
              <a:spcBef>
                <a:spcPts val="0"/>
              </a:spcBef>
              <a:buClr>
                <a:schemeClr val="accent1">
                  <a:lumMod val="75000"/>
                </a:schemeClr>
              </a:buClr>
            </a:pPr>
            <a:r>
              <a:rPr lang="en-US" sz="2400" dirty="0"/>
              <a:t>Baby &amp; Mom Supplies</a:t>
            </a:r>
          </a:p>
          <a:p>
            <a:pPr>
              <a:spcBef>
                <a:spcPts val="0"/>
              </a:spcBef>
              <a:buClr>
                <a:schemeClr val="accent1">
                  <a:lumMod val="75000"/>
                </a:schemeClr>
              </a:buClr>
            </a:pPr>
            <a:r>
              <a:rPr lang="en-US" sz="2400" dirty="0"/>
              <a:t>Personal Care Items</a:t>
            </a:r>
          </a:p>
          <a:p>
            <a:pPr>
              <a:spcBef>
                <a:spcPts val="0"/>
              </a:spcBef>
              <a:buClr>
                <a:schemeClr val="accent1">
                  <a:lumMod val="75000"/>
                </a:schemeClr>
              </a:buClr>
            </a:pPr>
            <a:r>
              <a:rPr lang="en-US" sz="2400" dirty="0"/>
              <a:t>Sunscreen</a:t>
            </a:r>
          </a:p>
          <a:p>
            <a:pPr>
              <a:spcBef>
                <a:spcPts val="0"/>
              </a:spcBef>
              <a:buClr>
                <a:schemeClr val="accent1">
                  <a:lumMod val="75000"/>
                </a:schemeClr>
              </a:buClr>
            </a:pPr>
            <a:r>
              <a:rPr lang="en-US" sz="2400" dirty="0"/>
              <a:t>First-Aid</a:t>
            </a:r>
          </a:p>
          <a:p>
            <a:pPr>
              <a:spcBef>
                <a:spcPts val="0"/>
              </a:spcBef>
              <a:buClr>
                <a:schemeClr val="accent1">
                  <a:lumMod val="75000"/>
                </a:schemeClr>
              </a:buClr>
            </a:pPr>
            <a:r>
              <a:rPr lang="en-US" sz="2400" dirty="0"/>
              <a:t>Thermometers</a:t>
            </a:r>
          </a:p>
          <a:p>
            <a:pPr>
              <a:spcBef>
                <a:spcPts val="0"/>
              </a:spcBef>
              <a:buClr>
                <a:schemeClr val="accent1">
                  <a:lumMod val="75000"/>
                </a:schemeClr>
              </a:buClr>
            </a:pPr>
            <a:r>
              <a:rPr lang="en-US" sz="2400" dirty="0"/>
              <a:t>Over The Counter Medication</a:t>
            </a:r>
          </a:p>
          <a:p>
            <a:pPr>
              <a:spcBef>
                <a:spcPts val="0"/>
              </a:spcBef>
              <a:buClr>
                <a:schemeClr val="accent1">
                  <a:lumMod val="75000"/>
                </a:schemeClr>
              </a:buClr>
            </a:pPr>
            <a:endParaRPr lang="en-US" sz="2300" dirty="0"/>
          </a:p>
          <a:p>
            <a:pPr>
              <a:spcBef>
                <a:spcPts val="0"/>
              </a:spcBef>
              <a:buClr>
                <a:schemeClr val="accent1">
                  <a:lumMod val="75000"/>
                </a:schemeClr>
              </a:buClr>
            </a:pPr>
            <a:endParaRPr lang="en-US" sz="2300" dirty="0"/>
          </a:p>
          <a:p>
            <a:pPr marL="0" indent="0">
              <a:spcBef>
                <a:spcPts val="0"/>
              </a:spcBef>
              <a:buClr>
                <a:schemeClr val="accent1">
                  <a:lumMod val="75000"/>
                </a:schemeClr>
              </a:buClr>
              <a:buNone/>
            </a:pPr>
            <a:endParaRPr lang="en-US" sz="2300" dirty="0"/>
          </a:p>
          <a:p>
            <a:pPr marL="0" indent="0">
              <a:spcBef>
                <a:spcPts val="0"/>
              </a:spcBef>
              <a:buNone/>
            </a:pPr>
            <a:endParaRPr lang="en-US" sz="4200" dirty="0">
              <a:solidFill>
                <a:prstClr val="black"/>
              </a:solidFill>
            </a:endParaRPr>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5299143" y="1429789"/>
            <a:ext cx="2339340" cy="541020"/>
          </a:xfrm>
          <a:prstGeom prst="rect">
            <a:avLst/>
          </a:prstGeom>
        </p:spPr>
      </p:pic>
      <p:pic>
        <p:nvPicPr>
          <p:cNvPr id="6" name="Picture 1" descr="Diagram, text&#10;&#10;Description automatically generated">
            <a:extLst>
              <a:ext uri="{FF2B5EF4-FFF2-40B4-BE49-F238E27FC236}">
                <a16:creationId xmlns:a16="http://schemas.microsoft.com/office/drawing/2014/main" id="{934E6C2C-1E77-456F-BDAB-C0989C68029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06371" y="195179"/>
            <a:ext cx="769937" cy="760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44213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00038" y="366257"/>
            <a:ext cx="4572000" cy="55126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dirty="0"/>
              <a:t>Washington County</a:t>
            </a:r>
          </a:p>
        </p:txBody>
      </p:sp>
      <p:sp>
        <p:nvSpPr>
          <p:cNvPr id="4" name="Subtitle 2"/>
          <p:cNvSpPr txBox="1">
            <a:spLocks/>
          </p:cNvSpPr>
          <p:nvPr/>
        </p:nvSpPr>
        <p:spPr>
          <a:xfrm>
            <a:off x="300038" y="1104838"/>
            <a:ext cx="8610600" cy="5661722"/>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700" dirty="0">
                <a:solidFill>
                  <a:srgbClr val="0070C0"/>
                </a:solidFill>
                <a:latin typeface="Book Antiqua" panose="02040602050305030304" pitchFamily="18" charset="0"/>
              </a:rPr>
              <a:t>Voluntary Supplemental Benefits</a:t>
            </a:r>
          </a:p>
          <a:p>
            <a:endParaRPr lang="en-US" sz="1400" dirty="0"/>
          </a:p>
          <a:p>
            <a:pPr marL="0" indent="0">
              <a:buNone/>
            </a:pPr>
            <a:r>
              <a:rPr lang="en-US" dirty="0"/>
              <a:t>THESE BENEFITS ARE FUNDED (PAID) BY YOU, THE EMPLOYEE:</a:t>
            </a:r>
          </a:p>
          <a:p>
            <a:pPr marL="0" indent="0">
              <a:buNone/>
            </a:pPr>
            <a:endParaRPr lang="en-US" i="1" dirty="0"/>
          </a:p>
          <a:p>
            <a:pPr marL="0" indent="0">
              <a:buNone/>
            </a:pPr>
            <a:r>
              <a:rPr lang="en-US" u="sng" dirty="0"/>
              <a:t>Colonial Life </a:t>
            </a:r>
            <a:r>
              <a:rPr lang="en-US" dirty="0"/>
              <a:t>– VARIOUS POLICIES AVAILABLE that can provide benefits for critical illness; disability; cancer; accident; life; and College Tuition Benefit. </a:t>
            </a:r>
          </a:p>
          <a:p>
            <a:pPr marL="0" indent="0">
              <a:buNone/>
            </a:pPr>
            <a:r>
              <a:rPr lang="en-US" dirty="0">
                <a:hlinkClick r:id="rId2"/>
              </a:rPr>
              <a:t>www.visityouville.com/en/WashingtonCounty</a:t>
            </a:r>
            <a:endParaRPr lang="en-US" dirty="0"/>
          </a:p>
          <a:p>
            <a:pPr marL="0" indent="0">
              <a:buNone/>
            </a:pPr>
            <a:endParaRPr lang="en-US" dirty="0"/>
          </a:p>
          <a:p>
            <a:pPr marL="0" indent="0">
              <a:buNone/>
            </a:pPr>
            <a:r>
              <a:rPr lang="en-US" dirty="0"/>
              <a:t>Contact Information:	Alex Pihakis (724) 575-0839</a:t>
            </a:r>
          </a:p>
          <a:p>
            <a:endParaRPr lang="en-US" dirty="0"/>
          </a:p>
          <a:p>
            <a:pPr marL="0" indent="0">
              <a:buNone/>
            </a:pPr>
            <a:r>
              <a:rPr lang="en-US" u="sng" dirty="0"/>
              <a:t>VOYA Financial </a:t>
            </a:r>
            <a:r>
              <a:rPr lang="en-US" dirty="0"/>
              <a:t>– deferred compensation plan; available through payroll deduction.</a:t>
            </a:r>
          </a:p>
          <a:p>
            <a:pPr marL="0" indent="0">
              <a:buNone/>
            </a:pPr>
            <a:endParaRPr lang="en-US" dirty="0"/>
          </a:p>
          <a:p>
            <a:pPr marL="0" indent="0">
              <a:buNone/>
            </a:pPr>
            <a:r>
              <a:rPr lang="en-US" dirty="0"/>
              <a:t>Contact Information:	</a:t>
            </a:r>
            <a:r>
              <a:rPr lang="en-US" dirty="0">
                <a:solidFill>
                  <a:prstClr val="black"/>
                </a:solidFill>
                <a:ea typeface="Times New Roman" panose="02020603050405020304" pitchFamily="18" charset="0"/>
              </a:rPr>
              <a:t> Greg Jacobs (412) 967-2608 </a:t>
            </a:r>
            <a:endParaRPr lang="en-US" dirty="0"/>
          </a:p>
          <a:p>
            <a:endParaRPr lang="en-US" dirty="0"/>
          </a:p>
        </p:txBody>
      </p:sp>
      <p:pic>
        <p:nvPicPr>
          <p:cNvPr id="5" name="Picture 1" descr="Diagram, text&#10;&#10;Description automatically generated">
            <a:extLst>
              <a:ext uri="{FF2B5EF4-FFF2-40B4-BE49-F238E27FC236}">
                <a16:creationId xmlns:a16="http://schemas.microsoft.com/office/drawing/2014/main" id="{6215FFB6-2AFC-4BF5-9DD6-61B527C0E7D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06371" y="195179"/>
            <a:ext cx="769937" cy="760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60122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00038" y="366257"/>
            <a:ext cx="4572000" cy="55126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dirty="0"/>
              <a:t>Washington County</a:t>
            </a:r>
          </a:p>
        </p:txBody>
      </p:sp>
      <p:sp>
        <p:nvSpPr>
          <p:cNvPr id="4" name="Subtitle 2"/>
          <p:cNvSpPr txBox="1">
            <a:spLocks/>
          </p:cNvSpPr>
          <p:nvPr/>
        </p:nvSpPr>
        <p:spPr>
          <a:xfrm>
            <a:off x="304800" y="1263535"/>
            <a:ext cx="8610600" cy="515237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000" dirty="0">
                <a:solidFill>
                  <a:srgbClr val="0070C0"/>
                </a:solidFill>
                <a:latin typeface="Book Antiqua" panose="02040602050305030304" pitchFamily="18" charset="0"/>
              </a:rPr>
              <a:t>Colonial Wellness Claims</a:t>
            </a:r>
          </a:p>
          <a:p>
            <a:endParaRPr lang="en-US" sz="1400" dirty="0"/>
          </a:p>
          <a:p>
            <a:pPr marL="0" indent="0">
              <a:buNone/>
            </a:pPr>
            <a:r>
              <a:rPr lang="en-US" dirty="0"/>
              <a:t>If you have a Colonial policy that pays a Wellness Benefit, remember to file your claim.</a:t>
            </a:r>
          </a:p>
          <a:p>
            <a:pPr marL="0" indent="0">
              <a:buNone/>
            </a:pPr>
            <a:endParaRPr lang="en-US" dirty="0"/>
          </a:p>
          <a:p>
            <a:pPr marL="0" indent="0">
              <a:buNone/>
            </a:pPr>
            <a:r>
              <a:rPr lang="en-US" dirty="0"/>
              <a:t>Refer to the Colonial Flyer on the County website at </a:t>
            </a:r>
            <a:r>
              <a:rPr lang="en-US" dirty="0">
                <a:hlinkClick r:id="rId2"/>
              </a:rPr>
              <a:t>www.washingtoncopa.gov</a:t>
            </a:r>
            <a:r>
              <a:rPr lang="en-US" dirty="0"/>
              <a:t> under Department – Human Resources – Human Resources Menu (dropdown)- Open Enrollment.</a:t>
            </a:r>
          </a:p>
          <a:p>
            <a:pPr marL="0" indent="0">
              <a:buNone/>
            </a:pPr>
            <a:endParaRPr lang="en-US" dirty="0"/>
          </a:p>
        </p:txBody>
      </p:sp>
      <p:pic>
        <p:nvPicPr>
          <p:cNvPr id="5" name="Picture 1" descr="Diagram, text&#10;&#10;Description automatically generated">
            <a:extLst>
              <a:ext uri="{FF2B5EF4-FFF2-40B4-BE49-F238E27FC236}">
                <a16:creationId xmlns:a16="http://schemas.microsoft.com/office/drawing/2014/main" id="{DEC2B411-1EC1-475B-8381-3D116B9863C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06371" y="195179"/>
            <a:ext cx="769937" cy="760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50491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00038" y="366257"/>
            <a:ext cx="4572000" cy="55126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dirty="0"/>
              <a:t>Washington County</a:t>
            </a:r>
          </a:p>
        </p:txBody>
      </p:sp>
      <p:sp>
        <p:nvSpPr>
          <p:cNvPr id="4" name="Subtitle 2"/>
          <p:cNvSpPr txBox="1">
            <a:spLocks/>
          </p:cNvSpPr>
          <p:nvPr/>
        </p:nvSpPr>
        <p:spPr>
          <a:xfrm>
            <a:off x="275617" y="1130532"/>
            <a:ext cx="8488138" cy="5519650"/>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000" dirty="0">
                <a:solidFill>
                  <a:srgbClr val="0070C0"/>
                </a:solidFill>
                <a:latin typeface="Book Antiqua" panose="02040602050305030304" pitchFamily="18" charset="0"/>
              </a:rPr>
              <a:t>Additional Programs</a:t>
            </a:r>
          </a:p>
          <a:p>
            <a:pPr marL="0" indent="0">
              <a:buNone/>
            </a:pPr>
            <a:endParaRPr lang="en-US" sz="2400" dirty="0"/>
          </a:p>
          <a:p>
            <a:pPr marL="0" indent="0">
              <a:buNone/>
            </a:pPr>
            <a:r>
              <a:rPr lang="en-US" dirty="0"/>
              <a:t>Programs available through Highmark that provide personalized care at no or minimal cost to you.  Flyers are provided in the Benefits Guide on the county website.</a:t>
            </a:r>
          </a:p>
          <a:p>
            <a:pPr marL="0" indent="0">
              <a:buNone/>
            </a:pPr>
            <a:endParaRPr lang="en-US" dirty="0"/>
          </a:p>
          <a:p>
            <a:pPr marL="285750" indent="-285750">
              <a:spcBef>
                <a:spcPts val="0"/>
              </a:spcBef>
              <a:buClr>
                <a:schemeClr val="accent1">
                  <a:lumMod val="75000"/>
                </a:schemeClr>
              </a:buClr>
              <a:buFont typeface="Wingdings" panose="05000000000000000000" pitchFamily="2" charset="2"/>
              <a:buChar char="Ø"/>
            </a:pPr>
            <a:r>
              <a:rPr lang="en-US" sz="2800" dirty="0"/>
              <a:t>  </a:t>
            </a:r>
            <a:r>
              <a:rPr lang="en-US" sz="2800" dirty="0" err="1"/>
              <a:t>Ondou</a:t>
            </a:r>
            <a:r>
              <a:rPr lang="en-US" sz="2800" dirty="0"/>
              <a:t> Diabetes Management</a:t>
            </a:r>
          </a:p>
          <a:p>
            <a:pPr marL="285750" indent="-285750">
              <a:spcBef>
                <a:spcPts val="0"/>
              </a:spcBef>
              <a:buFont typeface="Arial" charset="0"/>
              <a:buChar char="•"/>
            </a:pPr>
            <a:endParaRPr lang="en-US" sz="2800" dirty="0"/>
          </a:p>
          <a:p>
            <a:pPr marL="285750" indent="-285750">
              <a:spcBef>
                <a:spcPts val="0"/>
              </a:spcBef>
              <a:buClr>
                <a:schemeClr val="accent1">
                  <a:lumMod val="75000"/>
                </a:schemeClr>
              </a:buClr>
              <a:buFont typeface="Wingdings" panose="05000000000000000000" pitchFamily="2" charset="2"/>
              <a:buChar char="Ø"/>
            </a:pPr>
            <a:r>
              <a:rPr lang="en-US" sz="2800" dirty="0"/>
              <a:t>  SWORD Health (Physical Health)</a:t>
            </a:r>
          </a:p>
          <a:p>
            <a:pPr marL="285750" indent="-285750">
              <a:spcBef>
                <a:spcPts val="0"/>
              </a:spcBef>
              <a:buClr>
                <a:schemeClr val="accent1">
                  <a:lumMod val="75000"/>
                </a:schemeClr>
              </a:buClr>
              <a:buFont typeface="Wingdings" panose="05000000000000000000" pitchFamily="2" charset="2"/>
              <a:buChar char="Ø"/>
            </a:pPr>
            <a:endParaRPr lang="en-US" dirty="0"/>
          </a:p>
          <a:p>
            <a:pPr marL="285750" indent="-285750">
              <a:spcBef>
                <a:spcPts val="0"/>
              </a:spcBef>
              <a:buClr>
                <a:schemeClr val="accent1">
                  <a:lumMod val="75000"/>
                </a:schemeClr>
              </a:buClr>
              <a:buFont typeface="Wingdings" panose="05000000000000000000" pitchFamily="2" charset="2"/>
              <a:buChar char="Ø"/>
            </a:pPr>
            <a:r>
              <a:rPr lang="en-US" dirty="0"/>
              <a:t>  Tobacco Cessation</a:t>
            </a:r>
          </a:p>
          <a:p>
            <a:pPr marL="285750" indent="-285750">
              <a:spcBef>
                <a:spcPts val="0"/>
              </a:spcBef>
              <a:buClr>
                <a:schemeClr val="accent1">
                  <a:lumMod val="75000"/>
                </a:schemeClr>
              </a:buClr>
              <a:buFont typeface="Wingdings" panose="05000000000000000000" pitchFamily="2" charset="2"/>
              <a:buChar char="Ø"/>
            </a:pPr>
            <a:endParaRPr lang="en-US" dirty="0"/>
          </a:p>
          <a:p>
            <a:pPr marL="285750" indent="-285750">
              <a:spcBef>
                <a:spcPts val="0"/>
              </a:spcBef>
              <a:buClr>
                <a:schemeClr val="accent1">
                  <a:lumMod val="75000"/>
                </a:schemeClr>
              </a:buClr>
              <a:buFont typeface="Wingdings" panose="05000000000000000000" pitchFamily="2" charset="2"/>
              <a:buChar char="Ø"/>
            </a:pPr>
            <a:r>
              <a:rPr lang="en-US" dirty="0"/>
              <a:t>  Telemedicine (Virtual Doctor Visit)</a:t>
            </a:r>
          </a:p>
          <a:p>
            <a:pPr marL="0" indent="0">
              <a:spcBef>
                <a:spcPts val="0"/>
              </a:spcBef>
              <a:buClr>
                <a:schemeClr val="accent1">
                  <a:lumMod val="75000"/>
                </a:schemeClr>
              </a:buClr>
              <a:buNone/>
            </a:pPr>
            <a:endParaRPr lang="en-US" sz="2800" dirty="0"/>
          </a:p>
        </p:txBody>
      </p:sp>
      <p:pic>
        <p:nvPicPr>
          <p:cNvPr id="5" name="Picture 1" descr="Diagram, text&#10;&#10;Description automatically generated">
            <a:extLst>
              <a:ext uri="{FF2B5EF4-FFF2-40B4-BE49-F238E27FC236}">
                <a16:creationId xmlns:a16="http://schemas.microsoft.com/office/drawing/2014/main" id="{0C7ED831-D2E4-4E3E-9310-57735C56142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06371" y="195179"/>
            <a:ext cx="769937" cy="760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83701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00038" y="366257"/>
            <a:ext cx="4572000" cy="55126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dirty="0"/>
              <a:t>Washington County</a:t>
            </a:r>
          </a:p>
        </p:txBody>
      </p:sp>
      <p:sp>
        <p:nvSpPr>
          <p:cNvPr id="4" name="Subtitle 2"/>
          <p:cNvSpPr txBox="1">
            <a:spLocks/>
          </p:cNvSpPr>
          <p:nvPr/>
        </p:nvSpPr>
        <p:spPr>
          <a:xfrm>
            <a:off x="275617" y="1130532"/>
            <a:ext cx="8488138" cy="5519650"/>
          </a:xfrm>
          <a:prstGeom prst="rect">
            <a:avLst/>
          </a:prstGeom>
        </p:spPr>
        <p:txBody>
          <a:bodyPr>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dirty="0">
                <a:solidFill>
                  <a:srgbClr val="0070C0"/>
                </a:solidFill>
                <a:latin typeface="Book Antiqua" panose="02040602050305030304" pitchFamily="18" charset="0"/>
              </a:rPr>
              <a:t>Forms to Complete During this Open Enrollment Period</a:t>
            </a:r>
          </a:p>
          <a:p>
            <a:pPr marL="0" indent="0">
              <a:buNone/>
            </a:pPr>
            <a:endParaRPr lang="en-US" sz="2400" dirty="0"/>
          </a:p>
          <a:p>
            <a:pPr marL="0" indent="0">
              <a:buNone/>
            </a:pPr>
            <a:r>
              <a:rPr lang="en-US" sz="2400" dirty="0"/>
              <a:t>Highmark Health Insurance Enrollment/Change – (Be sure to use correct form)</a:t>
            </a:r>
          </a:p>
          <a:p>
            <a:pPr marL="0" indent="0">
              <a:buNone/>
            </a:pPr>
            <a:r>
              <a:rPr lang="en-US" sz="2400" dirty="0">
                <a:solidFill>
                  <a:srgbClr val="C00000"/>
                </a:solidFill>
              </a:rPr>
              <a:t>(If adding member, must provide SSN Card, Birth Certificate, Marriage License)</a:t>
            </a:r>
          </a:p>
          <a:p>
            <a:pPr marL="0" indent="0">
              <a:buNone/>
            </a:pPr>
            <a:r>
              <a:rPr lang="en-US" sz="2400" dirty="0"/>
              <a:t>Non-User Tobacco Certification</a:t>
            </a:r>
          </a:p>
          <a:p>
            <a:pPr marL="0" indent="0">
              <a:buNone/>
            </a:pPr>
            <a:r>
              <a:rPr lang="en-US" sz="2400" dirty="0"/>
              <a:t>Dental Enrollment/Change – (Be sure to use correct form)</a:t>
            </a:r>
          </a:p>
          <a:p>
            <a:pPr marL="0" indent="0">
              <a:buNone/>
            </a:pPr>
            <a:r>
              <a:rPr lang="en-US" sz="2400" dirty="0"/>
              <a:t>Opt-Out Form for 2025 (with proof of coverage)</a:t>
            </a:r>
          </a:p>
          <a:p>
            <a:pPr marL="0" indent="0">
              <a:buNone/>
            </a:pPr>
            <a:r>
              <a:rPr lang="en-US" sz="2400" dirty="0"/>
              <a:t>FSA (Flexible Spending Account) for 2025</a:t>
            </a:r>
          </a:p>
          <a:p>
            <a:pPr marL="0" indent="0">
              <a:buNone/>
            </a:pPr>
            <a:r>
              <a:rPr lang="en-US" sz="2400" dirty="0"/>
              <a:t>Address Change Form – includes insurance forms</a:t>
            </a:r>
          </a:p>
          <a:p>
            <a:pPr marL="0" indent="0">
              <a:buNone/>
            </a:pPr>
            <a:r>
              <a:rPr lang="en-US" sz="2400" dirty="0"/>
              <a:t>Preferred Contact Information</a:t>
            </a:r>
          </a:p>
          <a:p>
            <a:pPr marL="0" indent="0">
              <a:buNone/>
            </a:pPr>
            <a:r>
              <a:rPr lang="en-US" sz="2400" dirty="0"/>
              <a:t>Life Insurance Beneficiary</a:t>
            </a:r>
          </a:p>
          <a:p>
            <a:pPr marL="0" indent="0">
              <a:buNone/>
            </a:pPr>
            <a:r>
              <a:rPr lang="en-US" sz="2400" dirty="0"/>
              <a:t>Retirement Beneficiary</a:t>
            </a:r>
          </a:p>
          <a:p>
            <a:pPr marL="0" indent="0">
              <a:buNone/>
            </a:pPr>
            <a:r>
              <a:rPr lang="en-US" sz="2400" dirty="0"/>
              <a:t>Retirement Contribution Change Form</a:t>
            </a:r>
          </a:p>
          <a:p>
            <a:pPr marL="0" indent="0">
              <a:buNone/>
            </a:pPr>
            <a:endParaRPr lang="en-US" dirty="0"/>
          </a:p>
        </p:txBody>
      </p:sp>
      <p:pic>
        <p:nvPicPr>
          <p:cNvPr id="5" name="Picture 1" descr="Diagram, text&#10;&#10;Description automatically generated">
            <a:extLst>
              <a:ext uri="{FF2B5EF4-FFF2-40B4-BE49-F238E27FC236}">
                <a16:creationId xmlns:a16="http://schemas.microsoft.com/office/drawing/2014/main" id="{0C7ED831-D2E4-4E3E-9310-57735C56142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06371" y="195179"/>
            <a:ext cx="769937" cy="760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82911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12859" y="299755"/>
            <a:ext cx="4572000" cy="55126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dirty="0"/>
              <a:t>Washington County</a:t>
            </a:r>
          </a:p>
        </p:txBody>
      </p:sp>
      <p:sp>
        <p:nvSpPr>
          <p:cNvPr id="4" name="Title 1"/>
          <p:cNvSpPr txBox="1">
            <a:spLocks/>
          </p:cNvSpPr>
          <p:nvPr/>
        </p:nvSpPr>
        <p:spPr>
          <a:xfrm>
            <a:off x="312859" y="1128613"/>
            <a:ext cx="5291535" cy="51704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0070C0"/>
                </a:solidFill>
                <a:latin typeface="Book Antiqua" panose="02040602050305030304" pitchFamily="18" charset="0"/>
              </a:rPr>
              <a:t>What’s </a:t>
            </a:r>
            <a:r>
              <a:rPr lang="en-US" sz="4000" dirty="0">
                <a:solidFill>
                  <a:srgbClr val="0070C0"/>
                </a:solidFill>
                <a:latin typeface="Book Antiqua" panose="02040602050305030304" pitchFamily="18" charset="0"/>
              </a:rPr>
              <a:t>an</a:t>
            </a:r>
            <a:r>
              <a:rPr lang="en-US" dirty="0">
                <a:solidFill>
                  <a:srgbClr val="0070C0"/>
                </a:solidFill>
                <a:latin typeface="Book Antiqua" panose="02040602050305030304" pitchFamily="18" charset="0"/>
              </a:rPr>
              <a:t> HRA?</a:t>
            </a:r>
          </a:p>
        </p:txBody>
      </p:sp>
      <p:sp>
        <p:nvSpPr>
          <p:cNvPr id="6" name="TextBox 5"/>
          <p:cNvSpPr txBox="1"/>
          <p:nvPr/>
        </p:nvSpPr>
        <p:spPr>
          <a:xfrm>
            <a:off x="381799" y="1818774"/>
            <a:ext cx="8236266" cy="1107996"/>
          </a:xfrm>
          <a:prstGeom prst="rect">
            <a:avLst/>
          </a:prstGeom>
          <a:noFill/>
        </p:spPr>
        <p:txBody>
          <a:bodyPr wrap="square" rtlCol="0">
            <a:spAutoFit/>
          </a:bodyPr>
          <a:lstStyle/>
          <a:p>
            <a:pPr marL="0" lvl="1" defTabSz="685800" fontAlgn="base">
              <a:spcBef>
                <a:spcPct val="0"/>
              </a:spcBef>
              <a:spcAft>
                <a:spcPct val="0"/>
              </a:spcAft>
            </a:pPr>
            <a:r>
              <a:rPr lang="en-US" sz="2200" b="1" dirty="0">
                <a:ea typeface="ＭＳ Ｐゴシック" charset="0"/>
              </a:rPr>
              <a:t>A Health Reimbursement Arrangement (HRA) is a special arrangement set up by your employer to automatically pay for a portion of your deductible.</a:t>
            </a:r>
          </a:p>
        </p:txBody>
      </p:sp>
      <p:sp>
        <p:nvSpPr>
          <p:cNvPr id="7" name="Chevron 6"/>
          <p:cNvSpPr>
            <a:spLocks noChangeAspect="1"/>
          </p:cNvSpPr>
          <p:nvPr/>
        </p:nvSpPr>
        <p:spPr>
          <a:xfrm>
            <a:off x="516040" y="3237233"/>
            <a:ext cx="145435" cy="136344"/>
          </a:xfrm>
          <a:prstGeom prst="chevron">
            <a:avLst/>
          </a:prstGeom>
          <a:solidFill>
            <a:srgbClr val="0065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pPr>
            <a:endParaRPr lang="en-US" sz="1350" dirty="0">
              <a:solidFill>
                <a:srgbClr val="FFFFFF"/>
              </a:solidFill>
            </a:endParaRPr>
          </a:p>
        </p:txBody>
      </p:sp>
      <p:sp>
        <p:nvSpPr>
          <p:cNvPr id="8" name="TextBox 7"/>
          <p:cNvSpPr txBox="1"/>
          <p:nvPr/>
        </p:nvSpPr>
        <p:spPr>
          <a:xfrm>
            <a:off x="764771" y="3049742"/>
            <a:ext cx="5112328" cy="400110"/>
          </a:xfrm>
          <a:prstGeom prst="rect">
            <a:avLst/>
          </a:prstGeom>
          <a:noFill/>
        </p:spPr>
        <p:txBody>
          <a:bodyPr wrap="square" rtlCol="0">
            <a:spAutoFit/>
          </a:bodyPr>
          <a:lstStyle/>
          <a:p>
            <a:pPr defTabSz="685800" fontAlgn="base">
              <a:spcBef>
                <a:spcPct val="0"/>
              </a:spcBef>
              <a:spcAft>
                <a:spcPct val="0"/>
              </a:spcAft>
            </a:pPr>
            <a:r>
              <a:rPr lang="en-US" sz="2000" dirty="0">
                <a:ea typeface="ＭＳ Ｐゴシック" pitchFamily="34" charset="-128"/>
              </a:rPr>
              <a:t>Established by your employer</a:t>
            </a:r>
          </a:p>
        </p:txBody>
      </p:sp>
      <p:sp>
        <p:nvSpPr>
          <p:cNvPr id="9" name="Chevron 8"/>
          <p:cNvSpPr>
            <a:spLocks noChangeAspect="1"/>
          </p:cNvSpPr>
          <p:nvPr/>
        </p:nvSpPr>
        <p:spPr>
          <a:xfrm>
            <a:off x="516040" y="3642353"/>
            <a:ext cx="145435" cy="136344"/>
          </a:xfrm>
          <a:prstGeom prst="chevron">
            <a:avLst/>
          </a:prstGeom>
          <a:solidFill>
            <a:srgbClr val="0065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pPr>
            <a:endParaRPr lang="en-US" sz="1350" dirty="0">
              <a:solidFill>
                <a:srgbClr val="FFFFFF"/>
              </a:solidFill>
            </a:endParaRPr>
          </a:p>
        </p:txBody>
      </p:sp>
      <p:sp>
        <p:nvSpPr>
          <p:cNvPr id="10" name="TextBox 9"/>
          <p:cNvSpPr txBox="1"/>
          <p:nvPr/>
        </p:nvSpPr>
        <p:spPr>
          <a:xfrm>
            <a:off x="764771" y="3465177"/>
            <a:ext cx="7631084" cy="707886"/>
          </a:xfrm>
          <a:prstGeom prst="rect">
            <a:avLst/>
          </a:prstGeom>
          <a:noFill/>
        </p:spPr>
        <p:txBody>
          <a:bodyPr wrap="square" rtlCol="0">
            <a:spAutoFit/>
          </a:bodyPr>
          <a:lstStyle/>
          <a:p>
            <a:pPr marL="0" lvl="1" defTabSz="685800" fontAlgn="base">
              <a:spcBef>
                <a:spcPct val="0"/>
              </a:spcBef>
              <a:spcAft>
                <a:spcPct val="0"/>
              </a:spcAft>
            </a:pPr>
            <a:r>
              <a:rPr lang="en-US" sz="2000" dirty="0">
                <a:ea typeface="ＭＳ Ｐゴシック" charset="0"/>
              </a:rPr>
              <a:t>Employer pays remaining deductible after initial deductible responsibility is met by you</a:t>
            </a:r>
          </a:p>
        </p:txBody>
      </p:sp>
      <p:sp>
        <p:nvSpPr>
          <p:cNvPr id="11" name="Rectangle 10"/>
          <p:cNvSpPr/>
          <p:nvPr/>
        </p:nvSpPr>
        <p:spPr>
          <a:xfrm>
            <a:off x="381800" y="4234894"/>
            <a:ext cx="8174436" cy="707886"/>
          </a:xfrm>
          <a:prstGeom prst="rect">
            <a:avLst/>
          </a:prstGeom>
        </p:spPr>
        <p:txBody>
          <a:bodyPr wrap="square">
            <a:spAutoFit/>
          </a:bodyPr>
          <a:lstStyle/>
          <a:p>
            <a:pPr defTabSz="685800" fontAlgn="base">
              <a:spcBef>
                <a:spcPct val="0"/>
              </a:spcBef>
              <a:spcAft>
                <a:spcPct val="0"/>
              </a:spcAft>
            </a:pPr>
            <a:r>
              <a:rPr lang="en-US" sz="2000" dirty="0">
                <a:ea typeface="ＭＳ Ｐゴシック" charset="0"/>
              </a:rPr>
              <a:t>Amounts credited by your employer to your HRA are not included in your income and will not be subject to wage withholding. </a:t>
            </a:r>
          </a:p>
        </p:txBody>
      </p:sp>
      <p:sp>
        <p:nvSpPr>
          <p:cNvPr id="12" name="Rectangle 11">
            <a:extLst>
              <a:ext uri="{FF2B5EF4-FFF2-40B4-BE49-F238E27FC236}">
                <a16:creationId xmlns:a16="http://schemas.microsoft.com/office/drawing/2014/main" id="{B6461A29-AED2-4982-BE6C-4AA93481A62E}"/>
              </a:ext>
            </a:extLst>
          </p:cNvPr>
          <p:cNvSpPr/>
          <p:nvPr/>
        </p:nvSpPr>
        <p:spPr>
          <a:xfrm>
            <a:off x="381799" y="5434765"/>
            <a:ext cx="6026557" cy="738664"/>
          </a:xfrm>
          <a:prstGeom prst="rect">
            <a:avLst/>
          </a:prstGeom>
        </p:spPr>
        <p:txBody>
          <a:bodyPr wrap="square">
            <a:spAutoFit/>
          </a:bodyPr>
          <a:lstStyle/>
          <a:p>
            <a:pPr lvl="0" defTabSz="914400" fontAlgn="base">
              <a:spcBef>
                <a:spcPct val="0"/>
              </a:spcBef>
              <a:spcAft>
                <a:spcPct val="0"/>
              </a:spcAft>
            </a:pPr>
            <a:r>
              <a:rPr lang="en-US" sz="2400" b="1" dirty="0">
                <a:solidFill>
                  <a:prstClr val="black"/>
                </a:solidFill>
                <a:ea typeface="ＭＳ Ｐゴシック" charset="0"/>
                <a:cs typeface="Arial"/>
              </a:rPr>
              <a:t>Brainshark video:</a:t>
            </a:r>
          </a:p>
          <a:p>
            <a:pPr lvl="0" defTabSz="914400" fontAlgn="base">
              <a:spcBef>
                <a:spcPct val="0"/>
              </a:spcBef>
              <a:spcAft>
                <a:spcPct val="0"/>
              </a:spcAft>
            </a:pPr>
            <a:r>
              <a:rPr lang="en-US" sz="1800" u="sng" dirty="0">
                <a:solidFill>
                  <a:srgbClr val="0563C1"/>
                </a:solidFill>
                <a:effectLst/>
                <a:latin typeface="Calibri" panose="020F0502020204030204" pitchFamily="34" charset="0"/>
                <a:ea typeface="Calibri" panose="020F0502020204030204" pitchFamily="34" charset="0"/>
                <a:hlinkClick r:id="rId2"/>
              </a:rPr>
              <a:t>https://www.brainshark.com/hmk/CountyOfWashingtonHRA</a:t>
            </a:r>
            <a:endParaRPr lang="en-US" sz="2400" b="1" dirty="0">
              <a:solidFill>
                <a:prstClr val="black"/>
              </a:solidFill>
              <a:ea typeface="ＭＳ Ｐゴシック" charset="0"/>
              <a:cs typeface="Arial"/>
              <a:hlinkClick r:id="" action="ppaction://noaction"/>
            </a:endParaRPr>
          </a:p>
        </p:txBody>
      </p:sp>
      <p:pic>
        <p:nvPicPr>
          <p:cNvPr id="14" name="Picture 1" descr="Diagram, text&#10;&#10;Description automatically generated">
            <a:extLst>
              <a:ext uri="{FF2B5EF4-FFF2-40B4-BE49-F238E27FC236}">
                <a16:creationId xmlns:a16="http://schemas.microsoft.com/office/drawing/2014/main" id="{391FA598-1B51-4E2C-A423-8771C0005A1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06371" y="195179"/>
            <a:ext cx="769937" cy="760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75263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0038" y="1073426"/>
            <a:ext cx="8555727" cy="5509200"/>
          </a:xfrm>
          <a:prstGeom prst="rect">
            <a:avLst/>
          </a:prstGeom>
          <a:noFill/>
        </p:spPr>
        <p:txBody>
          <a:bodyPr wrap="square" rtlCol="0">
            <a:spAutoFit/>
          </a:bodyPr>
          <a:lstStyle/>
          <a:p>
            <a:r>
              <a:rPr lang="en-US" sz="1600" dirty="0"/>
              <a:t>ALL INFORMATION IS PROVIDED ON THE WASHINGTON COUNTY WEBSITE at </a:t>
            </a:r>
            <a:r>
              <a:rPr lang="en-US" sz="1600" dirty="0">
                <a:hlinkClick r:id="rId2"/>
              </a:rPr>
              <a:t>www.washingtoncopa.gov</a:t>
            </a:r>
            <a:endParaRPr lang="en-US" sz="1600" dirty="0"/>
          </a:p>
          <a:p>
            <a:endParaRPr lang="en-US" sz="1600" dirty="0"/>
          </a:p>
          <a:p>
            <a:pPr marL="342900" indent="-342900">
              <a:buFont typeface="Wingdings" panose="05000000000000000000" pitchFamily="2" charset="2"/>
              <a:buChar char="Ø"/>
            </a:pPr>
            <a:r>
              <a:rPr lang="en-US" sz="1600" dirty="0"/>
              <a:t>SCROLL TO BOTTOM OF HOMEPAGE</a:t>
            </a:r>
          </a:p>
          <a:p>
            <a:pPr marL="342900" indent="-342900">
              <a:buFont typeface="Wingdings" panose="05000000000000000000" pitchFamily="2" charset="2"/>
              <a:buChar char="Ø"/>
            </a:pPr>
            <a:r>
              <a:rPr lang="en-US" sz="1600" dirty="0"/>
              <a:t>CLICK ON “OPEN ENROLLMENT“ UNDER COUNTY (BOTTOM LEFT)</a:t>
            </a:r>
          </a:p>
          <a:p>
            <a:endParaRPr lang="en-US" sz="1600" dirty="0"/>
          </a:p>
          <a:p>
            <a:r>
              <a:rPr lang="en-US" sz="1600" dirty="0"/>
              <a:t>HERE YOU WILL FIND ALL THE INFORMATION YOU NEED FOR OPEN ENROLLMENT INCLUDING BUT NOT LIMITED TO THE FOLLOWING:</a:t>
            </a:r>
          </a:p>
          <a:p>
            <a:endParaRPr lang="en-US" sz="1600" dirty="0"/>
          </a:p>
          <a:p>
            <a:r>
              <a:rPr lang="en-US" sz="1600" dirty="0"/>
              <a:t>	* Benefit Guide – This will be in a flipbook format as well.  This will include much of the               		presentation information.</a:t>
            </a:r>
          </a:p>
          <a:p>
            <a:r>
              <a:rPr lang="en-US" sz="1600" dirty="0"/>
              <a:t>	* Forms</a:t>
            </a:r>
          </a:p>
          <a:p>
            <a:r>
              <a:rPr lang="en-US" sz="1600" dirty="0"/>
              <a:t>	* Voluntary Benefit Information – Colonial Presentation</a:t>
            </a:r>
          </a:p>
          <a:p>
            <a:r>
              <a:rPr lang="en-US" sz="1600" dirty="0"/>
              <a:t>	* Frequently Asked Questions</a:t>
            </a:r>
          </a:p>
          <a:p>
            <a:r>
              <a:rPr lang="en-US" sz="1600" dirty="0"/>
              <a:t>	* Resources</a:t>
            </a:r>
          </a:p>
          <a:p>
            <a:r>
              <a:rPr lang="en-US" sz="1600" dirty="0"/>
              <a:t>	* Presentations</a:t>
            </a:r>
          </a:p>
          <a:p>
            <a:endParaRPr lang="en-US" sz="1600" dirty="0"/>
          </a:p>
          <a:p>
            <a:r>
              <a:rPr lang="en-US" sz="1600" dirty="0"/>
              <a:t>My door is always open.  If you have any questions, please stop and see me or call at x6746, or 724-228-6746 for those working off site.</a:t>
            </a:r>
          </a:p>
          <a:p>
            <a:endParaRPr lang="en-US" sz="1600" dirty="0"/>
          </a:p>
          <a:p>
            <a:r>
              <a:rPr lang="en-US" sz="1600" b="1" dirty="0">
                <a:solidFill>
                  <a:srgbClr val="FF0000"/>
                </a:solidFill>
              </a:rPr>
              <a:t>TURN ALL FORMS IN TO REGINA IN HUMAN RESOURCES NO LATER THAN NOVEMBER 8, 2024.  MARK THE ENVELOPE “OPEN ENROLL”.</a:t>
            </a:r>
          </a:p>
        </p:txBody>
      </p:sp>
      <p:sp>
        <p:nvSpPr>
          <p:cNvPr id="3" name="Title 1"/>
          <p:cNvSpPr txBox="1">
            <a:spLocks/>
          </p:cNvSpPr>
          <p:nvPr/>
        </p:nvSpPr>
        <p:spPr>
          <a:xfrm>
            <a:off x="300038" y="366257"/>
            <a:ext cx="4572000" cy="55126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dirty="0"/>
              <a:t>Washington County</a:t>
            </a:r>
          </a:p>
        </p:txBody>
      </p:sp>
      <p:pic>
        <p:nvPicPr>
          <p:cNvPr id="5" name="Picture 1" descr="Diagram, text&#10;&#10;Description automatically generated">
            <a:extLst>
              <a:ext uri="{FF2B5EF4-FFF2-40B4-BE49-F238E27FC236}">
                <a16:creationId xmlns:a16="http://schemas.microsoft.com/office/drawing/2014/main" id="{D7046BC0-07D3-4448-83F6-93F2A63DCAF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06371" y="195179"/>
            <a:ext cx="769937" cy="760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00820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00038" y="366257"/>
            <a:ext cx="4572000" cy="55126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dirty="0"/>
              <a:t>Washington County</a:t>
            </a:r>
          </a:p>
        </p:txBody>
      </p:sp>
      <p:sp>
        <p:nvSpPr>
          <p:cNvPr id="4" name="TextBox 3"/>
          <p:cNvSpPr txBox="1"/>
          <p:nvPr/>
        </p:nvSpPr>
        <p:spPr>
          <a:xfrm>
            <a:off x="356483" y="1210417"/>
            <a:ext cx="8131713" cy="1200329"/>
          </a:xfrm>
          <a:prstGeom prst="rect">
            <a:avLst/>
          </a:prstGeom>
          <a:noFill/>
        </p:spPr>
        <p:txBody>
          <a:bodyPr wrap="none" rtlCol="0">
            <a:spAutoFit/>
          </a:bodyPr>
          <a:lstStyle/>
          <a:p>
            <a:r>
              <a:rPr lang="en-US" sz="2400" dirty="0"/>
              <a:t>OPEN ENROLLMENT forms can be found on our County Website</a:t>
            </a:r>
          </a:p>
          <a:p>
            <a:r>
              <a:rPr lang="en-US" sz="2400" dirty="0"/>
              <a:t>at </a:t>
            </a:r>
            <a:r>
              <a:rPr lang="en-US" sz="2400" dirty="0">
                <a:hlinkClick r:id="rId2"/>
              </a:rPr>
              <a:t>www.washingtoncopa.gov</a:t>
            </a:r>
            <a:r>
              <a:rPr lang="en-US" sz="2400" dirty="0"/>
              <a:t>.</a:t>
            </a:r>
          </a:p>
          <a:p>
            <a:endParaRPr lang="en-US" sz="2400" dirty="0"/>
          </a:p>
        </p:txBody>
      </p:sp>
      <p:pic>
        <p:nvPicPr>
          <p:cNvPr id="8" name="Picture 1" descr="Diagram, text&#10;&#10;Description automatically generated">
            <a:extLst>
              <a:ext uri="{FF2B5EF4-FFF2-40B4-BE49-F238E27FC236}">
                <a16:creationId xmlns:a16="http://schemas.microsoft.com/office/drawing/2014/main" id="{30DCF5D2-9786-493F-998F-06C64E6A2FC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06371" y="195179"/>
            <a:ext cx="769937" cy="76041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6544AE3B-4B37-4769-BBE6-4C115CC15944}"/>
              </a:ext>
            </a:extLst>
          </p:cNvPr>
          <p:cNvPicPr>
            <a:picLocks noChangeAspect="1"/>
          </p:cNvPicPr>
          <p:nvPr/>
        </p:nvPicPr>
        <p:blipFill>
          <a:blip r:embed="rId4"/>
          <a:stretch>
            <a:fillRect/>
          </a:stretch>
        </p:blipFill>
        <p:spPr>
          <a:xfrm>
            <a:off x="440048" y="2924601"/>
            <a:ext cx="8263903" cy="1973681"/>
          </a:xfrm>
          <a:prstGeom prst="rect">
            <a:avLst/>
          </a:prstGeom>
        </p:spPr>
      </p:pic>
      <p:sp>
        <p:nvSpPr>
          <p:cNvPr id="6" name="Down Arrow 5"/>
          <p:cNvSpPr/>
          <p:nvPr/>
        </p:nvSpPr>
        <p:spPr>
          <a:xfrm rot="18103826" flipH="1">
            <a:off x="190182" y="2875394"/>
            <a:ext cx="219712" cy="44115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09809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00038" y="366257"/>
            <a:ext cx="4572000" cy="55126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dirty="0"/>
              <a:t>Washington County</a:t>
            </a:r>
          </a:p>
        </p:txBody>
      </p:sp>
      <p:sp>
        <p:nvSpPr>
          <p:cNvPr id="4" name="TextBox 3"/>
          <p:cNvSpPr txBox="1"/>
          <p:nvPr/>
        </p:nvSpPr>
        <p:spPr>
          <a:xfrm>
            <a:off x="160000" y="1270946"/>
            <a:ext cx="8596392" cy="1200329"/>
          </a:xfrm>
          <a:prstGeom prst="rect">
            <a:avLst/>
          </a:prstGeom>
          <a:noFill/>
        </p:spPr>
        <p:txBody>
          <a:bodyPr wrap="none" rtlCol="0">
            <a:spAutoFit/>
          </a:bodyPr>
          <a:lstStyle/>
          <a:p>
            <a:r>
              <a:rPr lang="en-US" sz="2400" dirty="0"/>
              <a:t>Policies, benefit Information and forms can be found at any time on</a:t>
            </a:r>
          </a:p>
          <a:p>
            <a:r>
              <a:rPr lang="en-US" sz="2400" dirty="0"/>
              <a:t>The County Website.  Click on Departments – then click on Human</a:t>
            </a:r>
          </a:p>
          <a:p>
            <a:r>
              <a:rPr lang="en-US" sz="2400" dirty="0"/>
              <a:t>Resources – Click on the Drop Down Menu.</a:t>
            </a:r>
          </a:p>
        </p:txBody>
      </p:sp>
      <p:pic>
        <p:nvPicPr>
          <p:cNvPr id="7" name="Picture 1" descr="Diagram, text&#10;&#10;Description automatically generated">
            <a:extLst>
              <a:ext uri="{FF2B5EF4-FFF2-40B4-BE49-F238E27FC236}">
                <a16:creationId xmlns:a16="http://schemas.microsoft.com/office/drawing/2014/main" id="{6B7C130F-2B67-47DF-A1BA-E31728EDBBC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06371" y="195179"/>
            <a:ext cx="769937" cy="76041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F87DCE68-67A8-41E8-4621-7268946132BD}"/>
              </a:ext>
            </a:extLst>
          </p:cNvPr>
          <p:cNvPicPr>
            <a:picLocks noChangeAspect="1"/>
          </p:cNvPicPr>
          <p:nvPr/>
        </p:nvPicPr>
        <p:blipFill>
          <a:blip r:embed="rId3"/>
          <a:stretch>
            <a:fillRect/>
          </a:stretch>
        </p:blipFill>
        <p:spPr>
          <a:xfrm>
            <a:off x="1884609" y="2471275"/>
            <a:ext cx="5374782" cy="4238346"/>
          </a:xfrm>
          <a:prstGeom prst="rect">
            <a:avLst/>
          </a:prstGeom>
        </p:spPr>
      </p:pic>
      <p:sp>
        <p:nvSpPr>
          <p:cNvPr id="6" name="Down Arrow 5"/>
          <p:cNvSpPr/>
          <p:nvPr/>
        </p:nvSpPr>
        <p:spPr>
          <a:xfrm rot="17117602" flipH="1">
            <a:off x="1537915" y="4185141"/>
            <a:ext cx="314167" cy="693797"/>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0687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903958" y="1846812"/>
            <a:ext cx="6905272" cy="3860161"/>
          </a:xfrm>
        </p:spPr>
        <p:txBody>
          <a:bodyPr>
            <a:normAutofit fontScale="92500" lnSpcReduction="10000"/>
          </a:bodyPr>
          <a:lstStyle/>
          <a:p>
            <a:pPr>
              <a:spcBef>
                <a:spcPct val="60000"/>
              </a:spcBef>
              <a:buFont typeface="Myriad Pro" charset="0"/>
              <a:buNone/>
            </a:pPr>
            <a:r>
              <a:rPr lang="en-US" sz="2000" b="1" dirty="0">
                <a:solidFill>
                  <a:srgbClr val="395C7F"/>
                </a:solidFill>
                <a:latin typeface="+mj-lt"/>
                <a:cs typeface="Arial" pitchFamily="34" charset="0"/>
              </a:rPr>
              <a:t>The advantages of Colonial Life:</a:t>
            </a:r>
          </a:p>
          <a:p>
            <a:pPr marL="338138" lvl="1" indent="-338138">
              <a:spcBef>
                <a:spcPts val="1500"/>
              </a:spcBef>
              <a:buClr>
                <a:srgbClr val="5E88A1"/>
              </a:buClr>
              <a:buSzPct val="130000"/>
              <a:buFont typeface="Wingdings" pitchFamily="2" charset="2"/>
              <a:buChar char="§"/>
            </a:pPr>
            <a:r>
              <a:rPr lang="en-US" sz="1800" dirty="0">
                <a:solidFill>
                  <a:schemeClr val="tx1"/>
                </a:solidFill>
                <a:latin typeface="+mj-lt"/>
                <a:cs typeface="Arial" pitchFamily="34" charset="0"/>
              </a:rPr>
              <a:t>Paid through payroll deduction – no checks to write, no premium deadlines to remember</a:t>
            </a:r>
          </a:p>
          <a:p>
            <a:pPr marL="338138" lvl="1" indent="-338138">
              <a:spcBef>
                <a:spcPts val="1500"/>
              </a:spcBef>
              <a:buClr>
                <a:srgbClr val="5E88A1"/>
              </a:buClr>
              <a:buSzPct val="130000"/>
              <a:buFont typeface="Wingdings" pitchFamily="2" charset="2"/>
              <a:buChar char="§"/>
            </a:pPr>
            <a:r>
              <a:rPr lang="en-US" sz="1800" dirty="0">
                <a:solidFill>
                  <a:schemeClr val="tx1"/>
                </a:solidFill>
                <a:latin typeface="+mj-lt"/>
                <a:cs typeface="Arial" pitchFamily="34" charset="0"/>
              </a:rPr>
              <a:t>Plans pay in addition to other benefits you may have with other insurance companies</a:t>
            </a:r>
          </a:p>
          <a:p>
            <a:pPr marL="338138" lvl="1" indent="-338138">
              <a:spcBef>
                <a:spcPts val="1500"/>
              </a:spcBef>
              <a:buClr>
                <a:srgbClr val="5E88A1"/>
              </a:buClr>
              <a:buSzPct val="130000"/>
              <a:buFont typeface="Wingdings" pitchFamily="2" charset="2"/>
              <a:buChar char="§"/>
            </a:pPr>
            <a:r>
              <a:rPr lang="en-US" sz="1800" dirty="0">
                <a:solidFill>
                  <a:schemeClr val="tx1"/>
                </a:solidFill>
                <a:latin typeface="+mj-lt"/>
                <a:cs typeface="Arial" pitchFamily="34" charset="0"/>
              </a:rPr>
              <a:t>Benefits are paid directly to you</a:t>
            </a:r>
            <a:endParaRPr lang="en-US" altLang="ja-JP" sz="1800" dirty="0">
              <a:solidFill>
                <a:schemeClr val="tx1"/>
              </a:solidFill>
              <a:latin typeface="+mj-lt"/>
              <a:cs typeface="Arial" pitchFamily="34" charset="0"/>
            </a:endParaRPr>
          </a:p>
          <a:p>
            <a:pPr marL="338138" lvl="1" indent="-338138">
              <a:spcBef>
                <a:spcPts val="1500"/>
              </a:spcBef>
              <a:buClr>
                <a:srgbClr val="5E88A1"/>
              </a:buClr>
              <a:buSzPct val="130000"/>
              <a:buFont typeface="Wingdings" pitchFamily="2" charset="2"/>
              <a:buChar char="§"/>
            </a:pPr>
            <a:r>
              <a:rPr lang="en-US" sz="1800" dirty="0">
                <a:solidFill>
                  <a:schemeClr val="tx1"/>
                </a:solidFill>
                <a:latin typeface="+mj-lt"/>
                <a:cs typeface="Arial" pitchFamily="34" charset="0"/>
              </a:rPr>
              <a:t>Your policy is portable – take your coverage with you if you change jobs or retire</a:t>
            </a:r>
          </a:p>
          <a:p>
            <a:pPr marL="338138" lvl="1" indent="-338138">
              <a:spcBef>
                <a:spcPts val="1500"/>
              </a:spcBef>
              <a:buClr>
                <a:srgbClr val="5E88A1"/>
              </a:buClr>
              <a:buSzPct val="130000"/>
              <a:buFont typeface="Wingdings" pitchFamily="2" charset="2"/>
              <a:buChar char="§"/>
            </a:pPr>
            <a:r>
              <a:rPr lang="en-US" sz="1800" dirty="0">
                <a:solidFill>
                  <a:schemeClr val="tx1"/>
                </a:solidFill>
                <a:latin typeface="+mj-lt"/>
                <a:cs typeface="Arial" pitchFamily="34" charset="0"/>
              </a:rPr>
              <a:t>Price does not change once it is locked in</a:t>
            </a:r>
          </a:p>
          <a:p>
            <a:pPr marL="338138" lvl="1" indent="-338138">
              <a:spcBef>
                <a:spcPts val="1500"/>
              </a:spcBef>
              <a:buClr>
                <a:srgbClr val="5E88A1"/>
              </a:buClr>
              <a:buSzPct val="130000"/>
              <a:buFont typeface="Wingdings" pitchFamily="2" charset="2"/>
              <a:buChar char="§"/>
            </a:pPr>
            <a:r>
              <a:rPr lang="en-US" sz="1800" dirty="0">
                <a:solidFill>
                  <a:schemeClr val="tx1"/>
                </a:solidFill>
                <a:latin typeface="+mj-lt"/>
                <a:cs typeface="Arial" pitchFamily="34" charset="0"/>
              </a:rPr>
              <a:t>Coverage offered on  simplified issued basis, no medical, bloodwork, or physical</a:t>
            </a:r>
          </a:p>
        </p:txBody>
      </p:sp>
      <p:sp>
        <p:nvSpPr>
          <p:cNvPr id="39938" name="Rectangle 2"/>
          <p:cNvSpPr>
            <a:spLocks noGrp="1" noChangeArrowheads="1"/>
          </p:cNvSpPr>
          <p:nvPr>
            <p:ph type="title"/>
          </p:nvPr>
        </p:nvSpPr>
        <p:spPr>
          <a:xfrm>
            <a:off x="111387" y="401166"/>
            <a:ext cx="8982336" cy="428187"/>
          </a:xfrm>
        </p:spPr>
        <p:txBody>
          <a:bodyPr anchor="t"/>
          <a:lstStyle/>
          <a:p>
            <a:pPr eaLnBrk="1" hangingPunct="1"/>
            <a:r>
              <a:rPr lang="en-US" b="0" dirty="0">
                <a:solidFill>
                  <a:schemeClr val="tx2"/>
                </a:solidFill>
                <a:ea typeface="ＭＳ Ｐゴシック" pitchFamily="34" charset="-128"/>
                <a:cs typeface="Arial" pitchFamily="34" charset="0"/>
              </a:rPr>
              <a:t>Colonial </a:t>
            </a:r>
            <a:r>
              <a:rPr lang="en-US" dirty="0">
                <a:solidFill>
                  <a:schemeClr val="tx2"/>
                </a:solidFill>
              </a:rPr>
              <a:t>Life &amp; Accident Insurance Company</a:t>
            </a:r>
            <a:endParaRPr lang="en-US" b="0" dirty="0">
              <a:solidFill>
                <a:schemeClr val="tx2"/>
              </a:solidFill>
              <a:ea typeface="ＭＳ Ｐゴシック" pitchFamily="34" charset="-128"/>
              <a:cs typeface="Arial" pitchFamily="34" charset="0"/>
            </a:endParaRPr>
          </a:p>
        </p:txBody>
      </p:sp>
      <p:sp>
        <p:nvSpPr>
          <p:cNvPr id="6" name="Text Placeholder 5"/>
          <p:cNvSpPr>
            <a:spLocks noGrp="1"/>
          </p:cNvSpPr>
          <p:nvPr>
            <p:ph type="body" sz="quarter" idx="14"/>
          </p:nvPr>
        </p:nvSpPr>
        <p:spPr/>
        <p:txBody>
          <a:bodyPr/>
          <a:lstStyle/>
          <a:p>
            <a:r>
              <a:rPr lang="en-US" dirty="0"/>
              <a:t>Washington County 2025 Open Enrollment</a:t>
            </a:r>
          </a:p>
        </p:txBody>
      </p:sp>
    </p:spTree>
  </p:cSld>
  <p:clrMapOvr>
    <a:masterClrMapping/>
  </p:clrMapOvr>
  <p:transition spd="med">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895350" y="1603375"/>
            <a:ext cx="6905272" cy="3860161"/>
          </a:xfrm>
        </p:spPr>
        <p:txBody>
          <a:bodyPr/>
          <a:lstStyle/>
          <a:p>
            <a:pPr>
              <a:spcAft>
                <a:spcPts val="600"/>
              </a:spcAft>
            </a:pPr>
            <a:r>
              <a:rPr lang="en-US" sz="2000" dirty="0">
                <a:solidFill>
                  <a:schemeClr val="tx1"/>
                </a:solidFill>
              </a:rPr>
              <a:t>Short-term Disability Insurance</a:t>
            </a:r>
          </a:p>
          <a:p>
            <a:pPr>
              <a:spcAft>
                <a:spcPts val="600"/>
              </a:spcAft>
            </a:pPr>
            <a:r>
              <a:rPr lang="en-US" sz="2000" dirty="0">
                <a:solidFill>
                  <a:schemeClr val="tx1"/>
                </a:solidFill>
              </a:rPr>
              <a:t>Accident insurance</a:t>
            </a:r>
          </a:p>
          <a:p>
            <a:pPr>
              <a:spcAft>
                <a:spcPts val="600"/>
              </a:spcAft>
            </a:pPr>
            <a:r>
              <a:rPr lang="en-US" sz="2000" dirty="0">
                <a:solidFill>
                  <a:schemeClr val="tx1"/>
                </a:solidFill>
              </a:rPr>
              <a:t>Cancer insurance</a:t>
            </a:r>
          </a:p>
          <a:p>
            <a:pPr>
              <a:spcAft>
                <a:spcPts val="600"/>
              </a:spcAft>
            </a:pPr>
            <a:r>
              <a:rPr lang="en-US" sz="2000" dirty="0">
                <a:solidFill>
                  <a:schemeClr val="tx1"/>
                </a:solidFill>
              </a:rPr>
              <a:t>Critical illness insurance</a:t>
            </a:r>
          </a:p>
          <a:p>
            <a:pPr>
              <a:spcAft>
                <a:spcPts val="600"/>
              </a:spcAft>
            </a:pPr>
            <a:r>
              <a:rPr lang="en-US" sz="2000" dirty="0">
                <a:solidFill>
                  <a:schemeClr val="tx1"/>
                </a:solidFill>
              </a:rPr>
              <a:t>Hospital confinement indemnity insurance</a:t>
            </a:r>
          </a:p>
          <a:p>
            <a:pPr>
              <a:spcAft>
                <a:spcPts val="600"/>
              </a:spcAft>
            </a:pPr>
            <a:r>
              <a:rPr lang="en-US" sz="2000" dirty="0">
                <a:solidFill>
                  <a:schemeClr val="tx1"/>
                </a:solidFill>
              </a:rPr>
              <a:t>Term Life </a:t>
            </a:r>
          </a:p>
          <a:p>
            <a:pPr>
              <a:spcAft>
                <a:spcPts val="600"/>
              </a:spcAft>
            </a:pPr>
            <a:r>
              <a:rPr lang="en-US" sz="2000" dirty="0">
                <a:solidFill>
                  <a:schemeClr val="tx1"/>
                </a:solidFill>
              </a:rPr>
              <a:t>Whole Life </a:t>
            </a:r>
          </a:p>
          <a:p>
            <a:pPr marL="0" indent="0">
              <a:spcAft>
                <a:spcPts val="600"/>
              </a:spcAft>
              <a:buNone/>
            </a:pPr>
            <a:endParaRPr lang="en-US" sz="2000" dirty="0">
              <a:solidFill>
                <a:schemeClr val="tx1"/>
              </a:solidFill>
            </a:endParaRPr>
          </a:p>
          <a:p>
            <a:pPr>
              <a:buNone/>
            </a:pPr>
            <a:endParaRPr lang="en-US" dirty="0"/>
          </a:p>
        </p:txBody>
      </p:sp>
      <p:sp>
        <p:nvSpPr>
          <p:cNvPr id="7" name="Text Placeholder 6"/>
          <p:cNvSpPr>
            <a:spLocks noGrp="1"/>
          </p:cNvSpPr>
          <p:nvPr>
            <p:ph type="body" sz="quarter" idx="14"/>
          </p:nvPr>
        </p:nvSpPr>
        <p:spPr/>
        <p:txBody>
          <a:bodyPr/>
          <a:lstStyle/>
          <a:p>
            <a:r>
              <a:rPr lang="en-US" dirty="0"/>
              <a:t>Washington County 2025 Open Enrollment</a:t>
            </a:r>
          </a:p>
        </p:txBody>
      </p:sp>
      <p:sp>
        <p:nvSpPr>
          <p:cNvPr id="40964" name="Text Box 7"/>
          <p:cNvSpPr txBox="1">
            <a:spLocks noChangeArrowheads="1"/>
          </p:cNvSpPr>
          <p:nvPr/>
        </p:nvSpPr>
        <p:spPr bwMode="auto">
          <a:xfrm>
            <a:off x="323850" y="5929980"/>
            <a:ext cx="6838950" cy="457200"/>
          </a:xfrm>
          <a:prstGeom prst="rect">
            <a:avLst/>
          </a:prstGeom>
          <a:noFill/>
          <a:ln w="9525">
            <a:noFill/>
            <a:miter lim="800000"/>
            <a:headEnd/>
            <a:tailEnd/>
          </a:ln>
        </p:spPr>
        <p:txBody>
          <a:bodyPr>
            <a:spAutoFit/>
          </a:bodyPr>
          <a:lstStyle/>
          <a:p>
            <a:pPr eaLnBrk="0" hangingPunct="0"/>
            <a:r>
              <a:rPr lang="en-US" sz="1200" dirty="0">
                <a:solidFill>
                  <a:schemeClr val="bg1">
                    <a:lumMod val="50000"/>
                  </a:schemeClr>
                </a:solidFill>
                <a:cs typeface="Arial" pitchFamily="34" charset="0"/>
              </a:rPr>
              <a:t>Policies have exclusions and limitations that may affect benefits payable. 	</a:t>
            </a:r>
          </a:p>
          <a:p>
            <a:pPr eaLnBrk="0" hangingPunct="0"/>
            <a:r>
              <a:rPr lang="en-US" sz="1200" dirty="0">
                <a:solidFill>
                  <a:schemeClr val="bg1">
                    <a:lumMod val="50000"/>
                  </a:schemeClr>
                </a:solidFill>
                <a:cs typeface="Arial" pitchFamily="34" charset="0"/>
              </a:rPr>
              <a:t>All plans may not be available in all states, and benefits provided may also vary by state.</a:t>
            </a:r>
          </a:p>
        </p:txBody>
      </p:sp>
      <p:sp>
        <p:nvSpPr>
          <p:cNvPr id="8" name="Title 7"/>
          <p:cNvSpPr>
            <a:spLocks noGrp="1"/>
          </p:cNvSpPr>
          <p:nvPr>
            <p:ph type="title"/>
          </p:nvPr>
        </p:nvSpPr>
        <p:spPr>
          <a:xfrm>
            <a:off x="111387" y="71543"/>
            <a:ext cx="8982336" cy="659221"/>
          </a:xfrm>
        </p:spPr>
        <p:txBody>
          <a:bodyPr/>
          <a:lstStyle/>
          <a:p>
            <a:r>
              <a:rPr lang="en-US" dirty="0">
                <a:solidFill>
                  <a:schemeClr val="tx2"/>
                </a:solidFill>
                <a:ea typeface="ＭＳ Ｐゴシック" pitchFamily="34" charset="-128"/>
                <a:cs typeface="Arial" pitchFamily="34" charset="0"/>
              </a:rPr>
              <a:t>Colonial </a:t>
            </a:r>
            <a:r>
              <a:rPr lang="en-US" dirty="0">
                <a:solidFill>
                  <a:schemeClr val="tx2"/>
                </a:solidFill>
              </a:rPr>
              <a:t>Life</a:t>
            </a:r>
          </a:p>
        </p:txBody>
      </p:sp>
      <p:pic>
        <p:nvPicPr>
          <p:cNvPr id="9" name="Picture 8" descr="Award_Noteworthy.png"/>
          <p:cNvPicPr>
            <a:picLocks noChangeAspect="1"/>
          </p:cNvPicPr>
          <p:nvPr/>
        </p:nvPicPr>
        <p:blipFill>
          <a:blip r:embed="rId3"/>
          <a:stretch>
            <a:fillRect/>
          </a:stretch>
        </p:blipFill>
        <p:spPr>
          <a:xfrm>
            <a:off x="7380455" y="1844675"/>
            <a:ext cx="1076405" cy="1334387"/>
          </a:xfrm>
          <a:prstGeom prst="rect">
            <a:avLst/>
          </a:prstGeom>
        </p:spPr>
      </p:pic>
    </p:spTree>
  </p:cSld>
  <p:clrMapOvr>
    <a:masterClrMapping/>
  </p:clrMapOvr>
  <p:transition spd="med">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872208" y="1564850"/>
            <a:ext cx="6905272" cy="4142124"/>
          </a:xfrm>
        </p:spPr>
        <p:txBody>
          <a:bodyPr/>
          <a:lstStyle/>
          <a:p>
            <a:pPr>
              <a:buNone/>
            </a:pPr>
            <a:r>
              <a:rPr lang="en-US" sz="2000" b="1" dirty="0">
                <a:solidFill>
                  <a:schemeClr val="tx2"/>
                </a:solidFill>
              </a:rPr>
              <a:t>Short-term Disability Insurance</a:t>
            </a:r>
          </a:p>
          <a:p>
            <a:pPr>
              <a:spcBef>
                <a:spcPts val="1500"/>
              </a:spcBef>
            </a:pPr>
            <a:r>
              <a:rPr lang="en-US" sz="1800" dirty="0">
                <a:solidFill>
                  <a:schemeClr val="tx1"/>
                </a:solidFill>
              </a:rPr>
              <a:t>Helps replace a portion of your income if you become disabled from a covered accident or covered sickness </a:t>
            </a:r>
          </a:p>
          <a:p>
            <a:pPr>
              <a:spcBef>
                <a:spcPts val="1500"/>
              </a:spcBef>
            </a:pPr>
            <a:r>
              <a:rPr lang="en-US" sz="1800" dirty="0">
                <a:solidFill>
                  <a:schemeClr val="tx1"/>
                </a:solidFill>
              </a:rPr>
              <a:t>Use benefits to help pay for:</a:t>
            </a:r>
          </a:p>
          <a:p>
            <a:pPr marL="457200" lvl="1" indent="-223838"/>
            <a:r>
              <a:rPr lang="en-US" sz="1800" dirty="0">
                <a:solidFill>
                  <a:schemeClr val="tx1"/>
                </a:solidFill>
              </a:rPr>
              <a:t>Mortgage or rent payments</a:t>
            </a:r>
          </a:p>
          <a:p>
            <a:pPr marL="457200" lvl="1" indent="-223838"/>
            <a:r>
              <a:rPr lang="en-US" sz="1800" dirty="0">
                <a:solidFill>
                  <a:schemeClr val="tx1"/>
                </a:solidFill>
              </a:rPr>
              <a:t>Groceries and other household expenses</a:t>
            </a:r>
          </a:p>
          <a:p>
            <a:pPr>
              <a:spcBef>
                <a:spcPts val="1500"/>
              </a:spcBef>
            </a:pPr>
            <a:r>
              <a:rPr lang="en-US" sz="1800" dirty="0">
                <a:solidFill>
                  <a:schemeClr val="tx1"/>
                </a:solidFill>
              </a:rPr>
              <a:t>6 month benefit window with elimination periods starting as little as one week</a:t>
            </a:r>
          </a:p>
          <a:p>
            <a:pPr>
              <a:spcBef>
                <a:spcPts val="1500"/>
              </a:spcBef>
            </a:pPr>
            <a:r>
              <a:rPr lang="en-US" sz="1800" dirty="0">
                <a:solidFill>
                  <a:schemeClr val="tx1"/>
                </a:solidFill>
              </a:rPr>
              <a:t>Pays on top of your county sick days </a:t>
            </a:r>
          </a:p>
          <a:p>
            <a:pPr>
              <a:spcBef>
                <a:spcPts val="1500"/>
              </a:spcBef>
            </a:pPr>
            <a:r>
              <a:rPr lang="en-US" sz="1800" dirty="0">
                <a:solidFill>
                  <a:schemeClr val="tx1"/>
                </a:solidFill>
              </a:rPr>
              <a:t>Offered on a simplified issue basis, no physical exams</a:t>
            </a:r>
          </a:p>
        </p:txBody>
      </p:sp>
      <p:sp>
        <p:nvSpPr>
          <p:cNvPr id="7" name="Text Placeholder 6"/>
          <p:cNvSpPr>
            <a:spLocks noGrp="1"/>
          </p:cNvSpPr>
          <p:nvPr>
            <p:ph type="body" sz="quarter" idx="14"/>
          </p:nvPr>
        </p:nvSpPr>
        <p:spPr/>
        <p:txBody>
          <a:bodyPr/>
          <a:lstStyle/>
          <a:p>
            <a:r>
              <a:rPr lang="en-US" dirty="0"/>
              <a:t>Washington County 2025 Open Enrollment</a:t>
            </a:r>
          </a:p>
        </p:txBody>
      </p:sp>
      <p:sp>
        <p:nvSpPr>
          <p:cNvPr id="8" name="Title 7"/>
          <p:cNvSpPr>
            <a:spLocks noGrp="1"/>
          </p:cNvSpPr>
          <p:nvPr>
            <p:ph type="title"/>
          </p:nvPr>
        </p:nvSpPr>
        <p:spPr>
          <a:xfrm>
            <a:off x="111387" y="71543"/>
            <a:ext cx="8982336" cy="659221"/>
          </a:xfrm>
        </p:spPr>
        <p:txBody>
          <a:bodyPr/>
          <a:lstStyle/>
          <a:p>
            <a:r>
              <a:rPr lang="en-US" dirty="0">
                <a:solidFill>
                  <a:schemeClr val="tx2"/>
                </a:solidFill>
                <a:ea typeface="ＭＳ Ｐゴシック" pitchFamily="34" charset="-128"/>
                <a:cs typeface="Arial" pitchFamily="34" charset="0"/>
              </a:rPr>
              <a:t>Colonial </a:t>
            </a:r>
            <a:r>
              <a:rPr lang="en-US" dirty="0">
                <a:solidFill>
                  <a:schemeClr val="tx2"/>
                </a:solidFill>
              </a:rPr>
              <a:t>Life</a:t>
            </a:r>
          </a:p>
        </p:txBody>
      </p:sp>
      <p:sp>
        <p:nvSpPr>
          <p:cNvPr id="10" name="Text Box 5"/>
          <p:cNvSpPr txBox="1">
            <a:spLocks noChangeArrowheads="1"/>
          </p:cNvSpPr>
          <p:nvPr/>
        </p:nvSpPr>
        <p:spPr bwMode="auto">
          <a:xfrm>
            <a:off x="323850" y="5736820"/>
            <a:ext cx="6324600" cy="646112"/>
          </a:xfrm>
          <a:prstGeom prst="rect">
            <a:avLst/>
          </a:prstGeom>
          <a:noFill/>
          <a:ln w="9525">
            <a:noFill/>
            <a:miter lim="800000"/>
            <a:headEnd/>
            <a:tailEnd/>
          </a:ln>
        </p:spPr>
        <p:txBody>
          <a:bodyPr>
            <a:spAutoFit/>
          </a:bodyPr>
          <a:lstStyle/>
          <a:p>
            <a:pPr eaLnBrk="0" hangingPunct="0"/>
            <a:r>
              <a:rPr lang="en-US" sz="1200" dirty="0">
                <a:solidFill>
                  <a:schemeClr val="bg1">
                    <a:lumMod val="50000"/>
                  </a:schemeClr>
                </a:solidFill>
                <a:cs typeface="Arial" pitchFamily="34" charset="0"/>
              </a:rPr>
              <a:t>Products underwritten by Colonial Life &amp; Accident Insurance Company.</a:t>
            </a:r>
          </a:p>
          <a:p>
            <a:pPr eaLnBrk="0" hangingPunct="0"/>
            <a:r>
              <a:rPr lang="en-US" sz="1200" dirty="0">
                <a:solidFill>
                  <a:schemeClr val="bg1">
                    <a:lumMod val="50000"/>
                  </a:schemeClr>
                </a:solidFill>
                <a:cs typeface="Arial" pitchFamily="34" charset="0"/>
              </a:rPr>
              <a:t>Policies have exclusions and limitations that may affect benefits payable. </a:t>
            </a:r>
            <a:br>
              <a:rPr lang="en-US" sz="1200" dirty="0">
                <a:solidFill>
                  <a:schemeClr val="bg1">
                    <a:lumMod val="50000"/>
                  </a:schemeClr>
                </a:solidFill>
                <a:cs typeface="Arial" pitchFamily="34" charset="0"/>
              </a:rPr>
            </a:br>
            <a:r>
              <a:rPr lang="en-US" sz="1200" dirty="0">
                <a:solidFill>
                  <a:schemeClr val="bg1">
                    <a:lumMod val="50000"/>
                  </a:schemeClr>
                </a:solidFill>
                <a:cs typeface="Arial" pitchFamily="34" charset="0"/>
              </a:rPr>
              <a:t>All plans may not be available in all states, and benefits provided may also vary by state.</a:t>
            </a:r>
          </a:p>
        </p:txBody>
      </p:sp>
    </p:spTree>
  </p:cSld>
  <p:clrMapOvr>
    <a:masterClrMapping/>
  </p:clrMapOvr>
  <p:transition spd="med">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a:buNone/>
            </a:pPr>
            <a:r>
              <a:rPr lang="en-US" sz="2000" b="1" dirty="0">
                <a:solidFill>
                  <a:schemeClr val="tx2"/>
                </a:solidFill>
              </a:rPr>
              <a:t>Accident insurance</a:t>
            </a:r>
          </a:p>
          <a:p>
            <a:pPr>
              <a:spcBef>
                <a:spcPts val="1500"/>
              </a:spcBef>
            </a:pPr>
            <a:r>
              <a:rPr lang="en-US" sz="1800" dirty="0">
                <a:solidFill>
                  <a:schemeClr val="tx1"/>
                </a:solidFill>
              </a:rPr>
              <a:t>Helps offset unexpected medical expenses, such as emergency room fees, deductibles and co-payments that can result from a fracture, dislocation or other covered accidental injury</a:t>
            </a:r>
          </a:p>
          <a:p>
            <a:pPr>
              <a:spcBef>
                <a:spcPts val="1500"/>
              </a:spcBef>
            </a:pPr>
            <a:r>
              <a:rPr lang="en-US" sz="1800" dirty="0">
                <a:solidFill>
                  <a:schemeClr val="tx1"/>
                </a:solidFill>
              </a:rPr>
              <a:t>Benefits can be used to cover deductibles and co-pays</a:t>
            </a:r>
          </a:p>
          <a:p>
            <a:pPr>
              <a:spcBef>
                <a:spcPts val="1500"/>
              </a:spcBef>
            </a:pPr>
            <a:r>
              <a:rPr lang="en-US" sz="1800" dirty="0">
                <a:solidFill>
                  <a:schemeClr val="tx1"/>
                </a:solidFill>
              </a:rPr>
              <a:t>Offered on a guaranteed issue basis regardless of past or current health</a:t>
            </a:r>
          </a:p>
          <a:p>
            <a:pPr>
              <a:spcBef>
                <a:spcPts val="1500"/>
              </a:spcBef>
            </a:pPr>
            <a:r>
              <a:rPr lang="en-US" sz="1800" dirty="0">
                <a:solidFill>
                  <a:schemeClr val="tx1"/>
                </a:solidFill>
              </a:rPr>
              <a:t>Each accident or injury counts as its own claim</a:t>
            </a:r>
          </a:p>
          <a:p>
            <a:pPr>
              <a:spcBef>
                <a:spcPts val="1500"/>
              </a:spcBef>
            </a:pPr>
            <a:r>
              <a:rPr lang="en-US" sz="1800" dirty="0">
                <a:solidFill>
                  <a:schemeClr val="tx1"/>
                </a:solidFill>
              </a:rPr>
              <a:t>There is not a limit on amounts payable as long as qualified accidents apply</a:t>
            </a:r>
          </a:p>
          <a:p>
            <a:pPr marL="0" indent="0">
              <a:spcBef>
                <a:spcPts val="1500"/>
              </a:spcBef>
              <a:buNone/>
            </a:pPr>
            <a:endParaRPr lang="en-US" sz="1800" dirty="0">
              <a:solidFill>
                <a:schemeClr val="tx1"/>
              </a:solidFill>
            </a:endParaRPr>
          </a:p>
          <a:p>
            <a:pPr>
              <a:buNone/>
            </a:pPr>
            <a:endParaRPr lang="en-US" dirty="0"/>
          </a:p>
        </p:txBody>
      </p:sp>
      <p:sp>
        <p:nvSpPr>
          <p:cNvPr id="7" name="Text Placeholder 6"/>
          <p:cNvSpPr>
            <a:spLocks noGrp="1"/>
          </p:cNvSpPr>
          <p:nvPr>
            <p:ph type="body" sz="quarter" idx="14"/>
          </p:nvPr>
        </p:nvSpPr>
        <p:spPr/>
        <p:txBody>
          <a:bodyPr/>
          <a:lstStyle/>
          <a:p>
            <a:r>
              <a:rPr lang="en-US" dirty="0"/>
              <a:t>Washington County 2025 Open Enrollment</a:t>
            </a:r>
          </a:p>
        </p:txBody>
      </p:sp>
      <p:sp>
        <p:nvSpPr>
          <p:cNvPr id="8" name="Title 7"/>
          <p:cNvSpPr>
            <a:spLocks noGrp="1"/>
          </p:cNvSpPr>
          <p:nvPr>
            <p:ph type="title"/>
          </p:nvPr>
        </p:nvSpPr>
        <p:spPr>
          <a:xfrm>
            <a:off x="111387" y="71543"/>
            <a:ext cx="8982336" cy="659221"/>
          </a:xfrm>
        </p:spPr>
        <p:txBody>
          <a:bodyPr/>
          <a:lstStyle/>
          <a:p>
            <a:r>
              <a:rPr lang="en-US" dirty="0">
                <a:solidFill>
                  <a:schemeClr val="tx2"/>
                </a:solidFill>
                <a:ea typeface="ＭＳ Ｐゴシック" pitchFamily="34" charset="-128"/>
                <a:cs typeface="Arial" pitchFamily="34" charset="0"/>
              </a:rPr>
              <a:t>Colonial </a:t>
            </a:r>
            <a:r>
              <a:rPr lang="en-US" dirty="0">
                <a:solidFill>
                  <a:schemeClr val="tx2"/>
                </a:solidFill>
              </a:rPr>
              <a:t>Life</a:t>
            </a:r>
          </a:p>
        </p:txBody>
      </p:sp>
      <p:sp>
        <p:nvSpPr>
          <p:cNvPr id="9" name="Text Box 5"/>
          <p:cNvSpPr txBox="1">
            <a:spLocks noChangeArrowheads="1"/>
          </p:cNvSpPr>
          <p:nvPr/>
        </p:nvSpPr>
        <p:spPr bwMode="auto">
          <a:xfrm>
            <a:off x="323850" y="5736820"/>
            <a:ext cx="6324600" cy="646112"/>
          </a:xfrm>
          <a:prstGeom prst="rect">
            <a:avLst/>
          </a:prstGeom>
          <a:noFill/>
          <a:ln w="9525">
            <a:noFill/>
            <a:miter lim="800000"/>
            <a:headEnd/>
            <a:tailEnd/>
          </a:ln>
        </p:spPr>
        <p:txBody>
          <a:bodyPr>
            <a:spAutoFit/>
          </a:bodyPr>
          <a:lstStyle/>
          <a:p>
            <a:pPr eaLnBrk="0" hangingPunct="0"/>
            <a:r>
              <a:rPr lang="en-US" sz="1200" dirty="0">
                <a:solidFill>
                  <a:schemeClr val="bg1">
                    <a:lumMod val="50000"/>
                  </a:schemeClr>
                </a:solidFill>
                <a:cs typeface="Arial" pitchFamily="34" charset="0"/>
              </a:rPr>
              <a:t>Products underwritten by Colonial Life &amp; Accident Insurance Company.</a:t>
            </a:r>
          </a:p>
          <a:p>
            <a:pPr eaLnBrk="0" hangingPunct="0"/>
            <a:r>
              <a:rPr lang="en-US" sz="1200" dirty="0">
                <a:solidFill>
                  <a:schemeClr val="bg1">
                    <a:lumMod val="50000"/>
                  </a:schemeClr>
                </a:solidFill>
                <a:cs typeface="Arial" pitchFamily="34" charset="0"/>
              </a:rPr>
              <a:t>Policies have exclusions and limitations that may affect benefits payable. </a:t>
            </a:r>
            <a:br>
              <a:rPr lang="en-US" sz="1200" dirty="0">
                <a:solidFill>
                  <a:schemeClr val="bg1">
                    <a:lumMod val="50000"/>
                  </a:schemeClr>
                </a:solidFill>
                <a:cs typeface="Arial" pitchFamily="34" charset="0"/>
              </a:rPr>
            </a:br>
            <a:r>
              <a:rPr lang="en-US" sz="1200" dirty="0">
                <a:solidFill>
                  <a:schemeClr val="bg1">
                    <a:lumMod val="50000"/>
                  </a:schemeClr>
                </a:solidFill>
                <a:cs typeface="Arial" pitchFamily="34" charset="0"/>
              </a:rPr>
              <a:t>All plans may not be available in all states, and benefits provided may also vary by state.</a:t>
            </a:r>
          </a:p>
        </p:txBody>
      </p:sp>
    </p:spTree>
  </p:cSld>
  <p:clrMapOvr>
    <a:masterClrMapping/>
  </p:clrMapOvr>
  <p:transition spd="med">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825074" y="1565859"/>
            <a:ext cx="6905272" cy="3860161"/>
          </a:xfrm>
        </p:spPr>
        <p:txBody>
          <a:bodyPr/>
          <a:lstStyle/>
          <a:p>
            <a:pPr>
              <a:buNone/>
            </a:pPr>
            <a:r>
              <a:rPr lang="en-US" sz="2000" b="1" dirty="0">
                <a:solidFill>
                  <a:schemeClr val="tx2"/>
                </a:solidFill>
              </a:rPr>
              <a:t>Cancer insurance</a:t>
            </a:r>
          </a:p>
          <a:p>
            <a:pPr>
              <a:spcBef>
                <a:spcPts val="1500"/>
              </a:spcBef>
            </a:pPr>
            <a:r>
              <a:rPr lang="en-US" sz="1800" dirty="0">
                <a:solidFill>
                  <a:schemeClr val="tx1"/>
                </a:solidFill>
              </a:rPr>
              <a:t>Helps offset the out-of-pocket medical and indirect, non-medical expenses related to cancer that most plans don’t cover</a:t>
            </a:r>
          </a:p>
          <a:p>
            <a:pPr>
              <a:spcBef>
                <a:spcPts val="1500"/>
              </a:spcBef>
            </a:pPr>
            <a:r>
              <a:rPr lang="en-US" sz="1800" dirty="0">
                <a:solidFill>
                  <a:schemeClr val="tx1"/>
                </a:solidFill>
              </a:rPr>
              <a:t>Includes wellness benefit for cancer screening tests </a:t>
            </a:r>
          </a:p>
          <a:p>
            <a:pPr>
              <a:spcBef>
                <a:spcPts val="1500"/>
              </a:spcBef>
            </a:pPr>
            <a:r>
              <a:rPr lang="en-US" sz="1800" dirty="0">
                <a:solidFill>
                  <a:schemeClr val="tx1"/>
                </a:solidFill>
              </a:rPr>
              <a:t>Provides benefits for treatments and services such as: </a:t>
            </a:r>
          </a:p>
          <a:p>
            <a:pPr marL="457200" lvl="1" indent="-223838"/>
            <a:r>
              <a:rPr lang="en-US" sz="1800" dirty="0">
                <a:solidFill>
                  <a:schemeClr val="tx1"/>
                </a:solidFill>
              </a:rPr>
              <a:t>Certain cancer screening tests</a:t>
            </a:r>
          </a:p>
          <a:p>
            <a:pPr marL="457200" lvl="1" indent="-223838"/>
            <a:r>
              <a:rPr lang="en-US" sz="1800" dirty="0">
                <a:solidFill>
                  <a:schemeClr val="tx1"/>
                </a:solidFill>
              </a:rPr>
              <a:t>Hospital confinement and surgical benefits</a:t>
            </a:r>
          </a:p>
          <a:p>
            <a:pPr marL="457200" lvl="1" indent="-223838"/>
            <a:r>
              <a:rPr lang="en-US" sz="1800" dirty="0">
                <a:solidFill>
                  <a:schemeClr val="tx1"/>
                </a:solidFill>
              </a:rPr>
              <a:t>Radiation/chemotherapy</a:t>
            </a:r>
          </a:p>
          <a:p>
            <a:pPr marL="457200" lvl="1" indent="-223838"/>
            <a:r>
              <a:rPr lang="en-US" sz="1800" dirty="0">
                <a:solidFill>
                  <a:schemeClr val="tx1"/>
                </a:solidFill>
              </a:rPr>
              <a:t>Transportation and lodging</a:t>
            </a:r>
          </a:p>
          <a:p>
            <a:pPr marL="457200" lvl="1" indent="-223838"/>
            <a:r>
              <a:rPr lang="en-US" sz="1800" dirty="0">
                <a:solidFill>
                  <a:schemeClr val="tx1"/>
                </a:solidFill>
              </a:rPr>
              <a:t>Initial diagnosis benefit of $5,000 for up front medical costs</a:t>
            </a:r>
          </a:p>
          <a:p>
            <a:endParaRPr lang="en-US" dirty="0"/>
          </a:p>
        </p:txBody>
      </p:sp>
      <p:sp>
        <p:nvSpPr>
          <p:cNvPr id="7" name="Text Placeholder 6"/>
          <p:cNvSpPr>
            <a:spLocks noGrp="1"/>
          </p:cNvSpPr>
          <p:nvPr>
            <p:ph type="body" sz="quarter" idx="14"/>
          </p:nvPr>
        </p:nvSpPr>
        <p:spPr/>
        <p:txBody>
          <a:bodyPr/>
          <a:lstStyle/>
          <a:p>
            <a:r>
              <a:rPr lang="en-US" dirty="0"/>
              <a:t>Washington County 2025 Open Enrollment</a:t>
            </a:r>
          </a:p>
        </p:txBody>
      </p:sp>
      <p:sp>
        <p:nvSpPr>
          <p:cNvPr id="8" name="Title 7"/>
          <p:cNvSpPr>
            <a:spLocks noGrp="1"/>
          </p:cNvSpPr>
          <p:nvPr>
            <p:ph type="title"/>
          </p:nvPr>
        </p:nvSpPr>
        <p:spPr>
          <a:xfrm>
            <a:off x="111387" y="71543"/>
            <a:ext cx="8982336" cy="659221"/>
          </a:xfrm>
        </p:spPr>
        <p:txBody>
          <a:bodyPr/>
          <a:lstStyle/>
          <a:p>
            <a:r>
              <a:rPr lang="en-US" dirty="0">
                <a:solidFill>
                  <a:schemeClr val="tx2"/>
                </a:solidFill>
                <a:ea typeface="ＭＳ Ｐゴシック" pitchFamily="34" charset="-128"/>
                <a:cs typeface="Arial" pitchFamily="34" charset="0"/>
              </a:rPr>
              <a:t>Colonial </a:t>
            </a:r>
            <a:r>
              <a:rPr lang="en-US" dirty="0">
                <a:solidFill>
                  <a:schemeClr val="tx2"/>
                </a:solidFill>
              </a:rPr>
              <a:t>Life</a:t>
            </a:r>
          </a:p>
        </p:txBody>
      </p:sp>
      <p:sp>
        <p:nvSpPr>
          <p:cNvPr id="10" name="Text Box 5"/>
          <p:cNvSpPr txBox="1">
            <a:spLocks noChangeArrowheads="1"/>
          </p:cNvSpPr>
          <p:nvPr/>
        </p:nvSpPr>
        <p:spPr bwMode="auto">
          <a:xfrm>
            <a:off x="323850" y="5736820"/>
            <a:ext cx="6324600" cy="646112"/>
          </a:xfrm>
          <a:prstGeom prst="rect">
            <a:avLst/>
          </a:prstGeom>
          <a:noFill/>
          <a:ln w="9525">
            <a:noFill/>
            <a:miter lim="800000"/>
            <a:headEnd/>
            <a:tailEnd/>
          </a:ln>
        </p:spPr>
        <p:txBody>
          <a:bodyPr>
            <a:spAutoFit/>
          </a:bodyPr>
          <a:lstStyle/>
          <a:p>
            <a:pPr eaLnBrk="0" hangingPunct="0"/>
            <a:r>
              <a:rPr lang="en-US" sz="1200" dirty="0">
                <a:solidFill>
                  <a:schemeClr val="bg1">
                    <a:lumMod val="50000"/>
                  </a:schemeClr>
                </a:solidFill>
                <a:cs typeface="Arial" pitchFamily="34" charset="0"/>
              </a:rPr>
              <a:t>Products underwritten by Colonial Life &amp; Accident Insurance Company.</a:t>
            </a:r>
          </a:p>
          <a:p>
            <a:pPr eaLnBrk="0" hangingPunct="0"/>
            <a:r>
              <a:rPr lang="en-US" sz="1200" dirty="0">
                <a:solidFill>
                  <a:schemeClr val="bg1">
                    <a:lumMod val="50000"/>
                  </a:schemeClr>
                </a:solidFill>
                <a:cs typeface="Arial" pitchFamily="34" charset="0"/>
              </a:rPr>
              <a:t>Policies have exclusions and limitations that may affect benefits payable. </a:t>
            </a:r>
            <a:br>
              <a:rPr lang="en-US" sz="1200" dirty="0">
                <a:solidFill>
                  <a:schemeClr val="bg1">
                    <a:lumMod val="50000"/>
                  </a:schemeClr>
                </a:solidFill>
                <a:cs typeface="Arial" pitchFamily="34" charset="0"/>
              </a:rPr>
            </a:br>
            <a:r>
              <a:rPr lang="en-US" sz="1200" dirty="0">
                <a:solidFill>
                  <a:schemeClr val="bg1">
                    <a:lumMod val="50000"/>
                  </a:schemeClr>
                </a:solidFill>
                <a:cs typeface="Arial" pitchFamily="34" charset="0"/>
              </a:rPr>
              <a:t>All plans may not be available in all states, and benefits provided may also vary by state.</a:t>
            </a:r>
          </a:p>
        </p:txBody>
      </p:sp>
    </p:spTree>
  </p:cSld>
  <p:clrMapOvr>
    <a:masterClrMapping/>
  </p:clrMapOvr>
  <p:transition spd="med">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a:buNone/>
            </a:pPr>
            <a:r>
              <a:rPr lang="en-US" sz="2000" b="1" dirty="0">
                <a:solidFill>
                  <a:schemeClr val="tx2"/>
                </a:solidFill>
              </a:rPr>
              <a:t>Critical illness insurance</a:t>
            </a:r>
          </a:p>
          <a:p>
            <a:pPr>
              <a:spcBef>
                <a:spcPts val="1500"/>
              </a:spcBef>
            </a:pPr>
            <a:r>
              <a:rPr lang="en-US" sz="1800" dirty="0">
                <a:solidFill>
                  <a:schemeClr val="tx1"/>
                </a:solidFill>
              </a:rPr>
              <a:t>Supplements your major medical coverage by providing a lump-sum benefit that you can use to help pay the direct and indirect costs related to a covered critical illness</a:t>
            </a:r>
          </a:p>
          <a:p>
            <a:pPr>
              <a:spcBef>
                <a:spcPts val="1500"/>
              </a:spcBef>
            </a:pPr>
            <a:r>
              <a:rPr lang="en-US" sz="1800" dirty="0">
                <a:solidFill>
                  <a:schemeClr val="tx1"/>
                </a:solidFill>
              </a:rPr>
              <a:t>The benefit is paid to you unless you specify otherwise</a:t>
            </a:r>
          </a:p>
          <a:p>
            <a:pPr>
              <a:spcBef>
                <a:spcPts val="1500"/>
              </a:spcBef>
            </a:pPr>
            <a:r>
              <a:rPr lang="en-US" sz="1800" dirty="0">
                <a:solidFill>
                  <a:schemeClr val="tx1"/>
                </a:solidFill>
              </a:rPr>
              <a:t>Includes a wellness benefit for specified screening tests</a:t>
            </a:r>
          </a:p>
          <a:p>
            <a:pPr>
              <a:spcBef>
                <a:spcPts val="1500"/>
              </a:spcBef>
            </a:pPr>
            <a:r>
              <a:rPr lang="en-US" sz="1800" dirty="0">
                <a:solidFill>
                  <a:schemeClr val="tx1"/>
                </a:solidFill>
              </a:rPr>
              <a:t>Benefits range from $10,000-$50,000</a:t>
            </a:r>
          </a:p>
          <a:p>
            <a:pPr>
              <a:spcBef>
                <a:spcPts val="1500"/>
              </a:spcBef>
            </a:pPr>
            <a:r>
              <a:rPr lang="en-US" sz="1800" dirty="0">
                <a:solidFill>
                  <a:schemeClr val="tx1"/>
                </a:solidFill>
              </a:rPr>
              <a:t>Includes coverage for heart attack, stroke, organ failure, coma, ESRD</a:t>
            </a:r>
          </a:p>
          <a:p>
            <a:pPr marL="0" indent="0">
              <a:spcBef>
                <a:spcPts val="1500"/>
              </a:spcBef>
              <a:buNone/>
            </a:pPr>
            <a:endParaRPr lang="en-US" dirty="0"/>
          </a:p>
        </p:txBody>
      </p:sp>
      <p:sp>
        <p:nvSpPr>
          <p:cNvPr id="7" name="Text Placeholder 6"/>
          <p:cNvSpPr>
            <a:spLocks noGrp="1"/>
          </p:cNvSpPr>
          <p:nvPr>
            <p:ph type="body" sz="quarter" idx="14"/>
          </p:nvPr>
        </p:nvSpPr>
        <p:spPr/>
        <p:txBody>
          <a:bodyPr/>
          <a:lstStyle/>
          <a:p>
            <a:r>
              <a:rPr lang="en-US" dirty="0"/>
              <a:t>Washington County 2025 Open Enrollment</a:t>
            </a:r>
          </a:p>
        </p:txBody>
      </p:sp>
      <p:sp>
        <p:nvSpPr>
          <p:cNvPr id="9" name="Title 8"/>
          <p:cNvSpPr>
            <a:spLocks noGrp="1"/>
          </p:cNvSpPr>
          <p:nvPr>
            <p:ph type="title"/>
          </p:nvPr>
        </p:nvSpPr>
        <p:spPr>
          <a:xfrm>
            <a:off x="111387" y="71543"/>
            <a:ext cx="8982336" cy="659221"/>
          </a:xfrm>
        </p:spPr>
        <p:txBody>
          <a:bodyPr/>
          <a:lstStyle/>
          <a:p>
            <a:r>
              <a:rPr lang="en-US" dirty="0">
                <a:solidFill>
                  <a:schemeClr val="tx2"/>
                </a:solidFill>
                <a:ea typeface="ＭＳ Ｐゴシック" pitchFamily="34" charset="-128"/>
                <a:cs typeface="Arial" pitchFamily="34" charset="0"/>
              </a:rPr>
              <a:t>Colonial </a:t>
            </a:r>
            <a:r>
              <a:rPr lang="en-US" dirty="0">
                <a:solidFill>
                  <a:schemeClr val="tx2"/>
                </a:solidFill>
              </a:rPr>
              <a:t>Life</a:t>
            </a:r>
          </a:p>
        </p:txBody>
      </p:sp>
      <p:sp>
        <p:nvSpPr>
          <p:cNvPr id="10" name="Text Box 5"/>
          <p:cNvSpPr txBox="1">
            <a:spLocks noChangeArrowheads="1"/>
          </p:cNvSpPr>
          <p:nvPr/>
        </p:nvSpPr>
        <p:spPr bwMode="auto">
          <a:xfrm>
            <a:off x="323850" y="5736820"/>
            <a:ext cx="6324600" cy="646112"/>
          </a:xfrm>
          <a:prstGeom prst="rect">
            <a:avLst/>
          </a:prstGeom>
          <a:noFill/>
          <a:ln w="9525">
            <a:noFill/>
            <a:miter lim="800000"/>
            <a:headEnd/>
            <a:tailEnd/>
          </a:ln>
        </p:spPr>
        <p:txBody>
          <a:bodyPr>
            <a:spAutoFit/>
          </a:bodyPr>
          <a:lstStyle/>
          <a:p>
            <a:pPr eaLnBrk="0" hangingPunct="0"/>
            <a:r>
              <a:rPr lang="en-US" sz="1200" dirty="0">
                <a:solidFill>
                  <a:schemeClr val="bg1">
                    <a:lumMod val="50000"/>
                  </a:schemeClr>
                </a:solidFill>
                <a:cs typeface="Arial" pitchFamily="34" charset="0"/>
              </a:rPr>
              <a:t>Products underwritten by Colonial Life &amp; Accident Insurance Company.</a:t>
            </a:r>
          </a:p>
          <a:p>
            <a:pPr eaLnBrk="0" hangingPunct="0"/>
            <a:r>
              <a:rPr lang="en-US" sz="1200" dirty="0">
                <a:solidFill>
                  <a:schemeClr val="bg1">
                    <a:lumMod val="50000"/>
                  </a:schemeClr>
                </a:solidFill>
                <a:cs typeface="Arial" pitchFamily="34" charset="0"/>
              </a:rPr>
              <a:t>Policies have exclusions and limitations that may affect benefits payable. </a:t>
            </a:r>
            <a:br>
              <a:rPr lang="en-US" sz="1200" dirty="0">
                <a:solidFill>
                  <a:schemeClr val="bg1">
                    <a:lumMod val="50000"/>
                  </a:schemeClr>
                </a:solidFill>
                <a:cs typeface="Arial" pitchFamily="34" charset="0"/>
              </a:rPr>
            </a:br>
            <a:r>
              <a:rPr lang="en-US" sz="1200" dirty="0">
                <a:solidFill>
                  <a:schemeClr val="bg1">
                    <a:lumMod val="50000"/>
                  </a:schemeClr>
                </a:solidFill>
                <a:cs typeface="Arial" pitchFamily="34" charset="0"/>
              </a:rPr>
              <a:t>All plans may not be available in all states, and benefits provided may also vary by state.</a:t>
            </a:r>
          </a:p>
        </p:txBody>
      </p:sp>
    </p:spTree>
  </p:cSld>
  <p:clrMapOvr>
    <a:masterClrMapping/>
  </p:clrMapOvr>
  <p:transition spd="med">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a:buNone/>
            </a:pPr>
            <a:r>
              <a:rPr lang="en-US" sz="2000" b="1" dirty="0">
                <a:solidFill>
                  <a:schemeClr val="tx2"/>
                </a:solidFill>
              </a:rPr>
              <a:t>Hospital confinement indemnity insurance</a:t>
            </a:r>
          </a:p>
          <a:p>
            <a:pPr>
              <a:spcBef>
                <a:spcPts val="1500"/>
              </a:spcBef>
            </a:pPr>
            <a:r>
              <a:rPr lang="en-US" sz="1800" dirty="0">
                <a:solidFill>
                  <a:schemeClr val="tx1"/>
                </a:solidFill>
              </a:rPr>
              <a:t>Provides a lump-sum benefit for a covered hospital confinement or a covered outpatient surgery to help cover co-payments and deductibles that are not covered by most major medical plans</a:t>
            </a:r>
          </a:p>
          <a:p>
            <a:pPr>
              <a:spcBef>
                <a:spcPts val="1500"/>
              </a:spcBef>
            </a:pPr>
            <a:r>
              <a:rPr lang="en-US" sz="1800" dirty="0">
                <a:solidFill>
                  <a:schemeClr val="tx1"/>
                </a:solidFill>
              </a:rPr>
              <a:t>Each benefit is paid one time per year</a:t>
            </a:r>
          </a:p>
          <a:p>
            <a:pPr>
              <a:spcBef>
                <a:spcPts val="1500"/>
              </a:spcBef>
            </a:pPr>
            <a:r>
              <a:rPr lang="en-US" sz="1800" dirty="0">
                <a:solidFill>
                  <a:schemeClr val="tx1"/>
                </a:solidFill>
              </a:rPr>
              <a:t>Helps you to pay medical and non-medical expenses associated with a hospital stay, such as:</a:t>
            </a:r>
          </a:p>
          <a:p>
            <a:pPr marL="457200" lvl="1" indent="-223838"/>
            <a:r>
              <a:rPr lang="en-US" sz="1800" dirty="0">
                <a:solidFill>
                  <a:schemeClr val="tx1"/>
                </a:solidFill>
              </a:rPr>
              <a:t>Deductibles or co-payments</a:t>
            </a:r>
          </a:p>
          <a:p>
            <a:pPr marL="457200" lvl="1" indent="-223838"/>
            <a:r>
              <a:rPr lang="en-US" sz="1800" dirty="0">
                <a:solidFill>
                  <a:schemeClr val="tx1"/>
                </a:solidFill>
              </a:rPr>
              <a:t>Transportation to and from the hospital</a:t>
            </a:r>
          </a:p>
          <a:p>
            <a:pPr marL="233362" lvl="1" indent="0">
              <a:buNone/>
            </a:pPr>
            <a:endParaRPr lang="en-US" sz="1800" dirty="0">
              <a:solidFill>
                <a:schemeClr val="tx1"/>
              </a:solidFill>
            </a:endParaRPr>
          </a:p>
        </p:txBody>
      </p:sp>
      <p:sp>
        <p:nvSpPr>
          <p:cNvPr id="7" name="Text Placeholder 6"/>
          <p:cNvSpPr>
            <a:spLocks noGrp="1"/>
          </p:cNvSpPr>
          <p:nvPr>
            <p:ph type="body" sz="quarter" idx="14"/>
          </p:nvPr>
        </p:nvSpPr>
        <p:spPr/>
        <p:txBody>
          <a:bodyPr/>
          <a:lstStyle/>
          <a:p>
            <a:r>
              <a:rPr lang="en-US" dirty="0"/>
              <a:t>Washington County 2025 Open Enrollment</a:t>
            </a:r>
          </a:p>
        </p:txBody>
      </p:sp>
      <p:sp>
        <p:nvSpPr>
          <p:cNvPr id="8" name="Title 7"/>
          <p:cNvSpPr>
            <a:spLocks noGrp="1"/>
          </p:cNvSpPr>
          <p:nvPr>
            <p:ph type="title"/>
          </p:nvPr>
        </p:nvSpPr>
        <p:spPr>
          <a:xfrm>
            <a:off x="111387" y="71543"/>
            <a:ext cx="8982336" cy="659221"/>
          </a:xfrm>
        </p:spPr>
        <p:txBody>
          <a:bodyPr/>
          <a:lstStyle/>
          <a:p>
            <a:r>
              <a:rPr lang="en-US" dirty="0">
                <a:solidFill>
                  <a:schemeClr val="tx2"/>
                </a:solidFill>
                <a:ea typeface="ＭＳ Ｐゴシック" pitchFamily="34" charset="-128"/>
                <a:cs typeface="Arial" pitchFamily="34" charset="0"/>
              </a:rPr>
              <a:t>Colonial </a:t>
            </a:r>
            <a:r>
              <a:rPr lang="en-US" dirty="0">
                <a:solidFill>
                  <a:schemeClr val="tx2"/>
                </a:solidFill>
              </a:rPr>
              <a:t>Life</a:t>
            </a:r>
          </a:p>
        </p:txBody>
      </p:sp>
      <p:sp>
        <p:nvSpPr>
          <p:cNvPr id="10" name="Text Box 5"/>
          <p:cNvSpPr txBox="1">
            <a:spLocks noChangeArrowheads="1"/>
          </p:cNvSpPr>
          <p:nvPr/>
        </p:nvSpPr>
        <p:spPr bwMode="auto">
          <a:xfrm>
            <a:off x="323850" y="5736820"/>
            <a:ext cx="6324600" cy="646112"/>
          </a:xfrm>
          <a:prstGeom prst="rect">
            <a:avLst/>
          </a:prstGeom>
          <a:noFill/>
          <a:ln w="9525">
            <a:noFill/>
            <a:miter lim="800000"/>
            <a:headEnd/>
            <a:tailEnd/>
          </a:ln>
        </p:spPr>
        <p:txBody>
          <a:bodyPr>
            <a:spAutoFit/>
          </a:bodyPr>
          <a:lstStyle/>
          <a:p>
            <a:pPr eaLnBrk="0" hangingPunct="0"/>
            <a:r>
              <a:rPr lang="en-US" sz="1200" dirty="0">
                <a:solidFill>
                  <a:schemeClr val="bg1">
                    <a:lumMod val="50000"/>
                  </a:schemeClr>
                </a:solidFill>
                <a:cs typeface="Arial" pitchFamily="34" charset="0"/>
              </a:rPr>
              <a:t>Products underwritten by Colonial Life &amp; Accident Insurance Company.</a:t>
            </a:r>
          </a:p>
          <a:p>
            <a:pPr eaLnBrk="0" hangingPunct="0"/>
            <a:r>
              <a:rPr lang="en-US" sz="1200" dirty="0">
                <a:solidFill>
                  <a:schemeClr val="bg1">
                    <a:lumMod val="50000"/>
                  </a:schemeClr>
                </a:solidFill>
                <a:cs typeface="Arial" pitchFamily="34" charset="0"/>
              </a:rPr>
              <a:t>Policies have exclusions and limitations that may affect benefits payable. </a:t>
            </a:r>
            <a:br>
              <a:rPr lang="en-US" sz="1200" dirty="0">
                <a:solidFill>
                  <a:schemeClr val="bg1">
                    <a:lumMod val="50000"/>
                  </a:schemeClr>
                </a:solidFill>
                <a:cs typeface="Arial" pitchFamily="34" charset="0"/>
              </a:rPr>
            </a:br>
            <a:r>
              <a:rPr lang="en-US" sz="1200" dirty="0">
                <a:solidFill>
                  <a:schemeClr val="bg1">
                    <a:lumMod val="50000"/>
                  </a:schemeClr>
                </a:solidFill>
                <a:cs typeface="Arial" pitchFamily="34" charset="0"/>
              </a:rPr>
              <a:t>All plans may not be available in all states, and benefits provided may also vary by state.</a:t>
            </a:r>
          </a:p>
        </p:txBody>
      </p:sp>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00038" y="366257"/>
            <a:ext cx="4572000" cy="55126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dirty="0"/>
              <a:t>Washington County</a:t>
            </a:r>
          </a:p>
        </p:txBody>
      </p:sp>
      <p:graphicFrame>
        <p:nvGraphicFramePr>
          <p:cNvPr id="5" name="Table 4"/>
          <p:cNvGraphicFramePr>
            <a:graphicFrameLocks noGrp="1"/>
          </p:cNvGraphicFramePr>
          <p:nvPr>
            <p:extLst>
              <p:ext uri="{D42A27DB-BD31-4B8C-83A1-F6EECF244321}">
                <p14:modId xmlns:p14="http://schemas.microsoft.com/office/powerpoint/2010/main" val="2244159640"/>
              </p:ext>
            </p:extLst>
          </p:nvPr>
        </p:nvGraphicFramePr>
        <p:xfrm>
          <a:off x="302217" y="1346418"/>
          <a:ext cx="8463932" cy="5316621"/>
        </p:xfrm>
        <a:graphic>
          <a:graphicData uri="http://schemas.openxmlformats.org/drawingml/2006/table">
            <a:tbl>
              <a:tblPr firstRow="1" bandRow="1">
                <a:tableStyleId>{69CF1AB2-1976-4502-BF36-3FF5EA218861}</a:tableStyleId>
              </a:tblPr>
              <a:tblGrid>
                <a:gridCol w="3653385">
                  <a:extLst>
                    <a:ext uri="{9D8B030D-6E8A-4147-A177-3AD203B41FA5}">
                      <a16:colId xmlns:a16="http://schemas.microsoft.com/office/drawing/2014/main" val="20000"/>
                    </a:ext>
                  </a:extLst>
                </a:gridCol>
                <a:gridCol w="2175562">
                  <a:extLst>
                    <a:ext uri="{9D8B030D-6E8A-4147-A177-3AD203B41FA5}">
                      <a16:colId xmlns:a16="http://schemas.microsoft.com/office/drawing/2014/main" val="20001"/>
                    </a:ext>
                  </a:extLst>
                </a:gridCol>
                <a:gridCol w="2634985">
                  <a:extLst>
                    <a:ext uri="{9D8B030D-6E8A-4147-A177-3AD203B41FA5}">
                      <a16:colId xmlns:a16="http://schemas.microsoft.com/office/drawing/2014/main" val="20002"/>
                    </a:ext>
                  </a:extLst>
                </a:gridCol>
              </a:tblGrid>
              <a:tr h="423902">
                <a:tc>
                  <a:txBody>
                    <a:bodyPr/>
                    <a:lstStyle/>
                    <a:p>
                      <a:pPr algn="l"/>
                      <a:r>
                        <a:rPr lang="en-US" sz="1400" dirty="0">
                          <a:solidFill>
                            <a:srgbClr val="595959"/>
                          </a:solidFill>
                          <a:latin typeface="Arial"/>
                          <a:cs typeface="Arial"/>
                        </a:rPr>
                        <a:t>BENEFIT CATEGORY</a:t>
                      </a:r>
                    </a:p>
                  </a:txBody>
                  <a:tcPr marL="76918" marR="76918" marT="38459" marB="38459" anchor="ctr"/>
                </a:tc>
                <a:tc>
                  <a:txBody>
                    <a:bodyPr/>
                    <a:lstStyle/>
                    <a:p>
                      <a:pPr algn="ctr"/>
                      <a:r>
                        <a:rPr lang="en-US" sz="1400" dirty="0">
                          <a:solidFill>
                            <a:schemeClr val="bg1"/>
                          </a:solidFill>
                          <a:latin typeface="Arial"/>
                          <a:cs typeface="Arial"/>
                        </a:rPr>
                        <a:t>IN-NETWORK</a:t>
                      </a:r>
                    </a:p>
                  </a:txBody>
                  <a:tcPr marL="76918" marR="76918" marT="38459" marB="38459" anchor="ctr">
                    <a:solidFill>
                      <a:schemeClr val="accent1"/>
                    </a:solidFill>
                  </a:tcPr>
                </a:tc>
                <a:tc>
                  <a:txBody>
                    <a:bodyPr/>
                    <a:lstStyle/>
                    <a:p>
                      <a:pPr algn="ctr"/>
                      <a:r>
                        <a:rPr lang="en-US" sz="1400" dirty="0">
                          <a:solidFill>
                            <a:srgbClr val="FFFFFF"/>
                          </a:solidFill>
                          <a:latin typeface="Arial"/>
                          <a:cs typeface="Arial"/>
                        </a:rPr>
                        <a:t>OUT-OF-NETWORK</a:t>
                      </a:r>
                    </a:p>
                  </a:txBody>
                  <a:tcPr marL="76918" marR="76918" marT="38459" marB="38459" anchor="ctr">
                    <a:solidFill>
                      <a:srgbClr val="4F81BD"/>
                    </a:solidFill>
                  </a:tcPr>
                </a:tc>
                <a:extLst>
                  <a:ext uri="{0D108BD9-81ED-4DB2-BD59-A6C34878D82A}">
                    <a16:rowId xmlns:a16="http://schemas.microsoft.com/office/drawing/2014/main" val="10000"/>
                  </a:ext>
                </a:extLst>
              </a:tr>
              <a:tr h="950209">
                <a:tc>
                  <a:txBody>
                    <a:bodyPr/>
                    <a:lstStyle/>
                    <a:p>
                      <a:r>
                        <a:rPr lang="en-US" sz="1200" dirty="0">
                          <a:solidFill>
                            <a:schemeClr val="tx1"/>
                          </a:solidFill>
                          <a:latin typeface="Arial"/>
                          <a:cs typeface="Arial"/>
                        </a:rPr>
                        <a:t>Deductible (</a:t>
                      </a:r>
                      <a:r>
                        <a:rPr lang="en-US" sz="1200" dirty="0" err="1">
                          <a:solidFill>
                            <a:schemeClr val="tx1"/>
                          </a:solidFill>
                          <a:latin typeface="Arial"/>
                          <a:cs typeface="Arial"/>
                        </a:rPr>
                        <a:t>Ind</a:t>
                      </a:r>
                      <a:r>
                        <a:rPr lang="en-US" sz="1200" dirty="0">
                          <a:solidFill>
                            <a:schemeClr val="tx1"/>
                          </a:solidFill>
                          <a:latin typeface="Arial"/>
                          <a:cs typeface="Arial"/>
                        </a:rPr>
                        <a:t>/Fam)</a:t>
                      </a:r>
                    </a:p>
                    <a:p>
                      <a:r>
                        <a:rPr lang="en-US" sz="1200" dirty="0">
                          <a:solidFill>
                            <a:schemeClr val="tx1"/>
                          </a:solidFill>
                          <a:latin typeface="Arial"/>
                          <a:cs typeface="Arial"/>
                        </a:rPr>
                        <a:t>   HRA In-Network Only:</a:t>
                      </a:r>
                    </a:p>
                    <a:p>
                      <a:r>
                        <a:rPr lang="en-US" sz="1200" dirty="0">
                          <a:solidFill>
                            <a:schemeClr val="tx1"/>
                          </a:solidFill>
                          <a:latin typeface="Arial"/>
                          <a:cs typeface="Arial"/>
                        </a:rPr>
                        <a:t>   </a:t>
                      </a:r>
                      <a:r>
                        <a:rPr lang="en-US" sz="1200" b="1" dirty="0">
                          <a:solidFill>
                            <a:srgbClr val="C00000"/>
                          </a:solidFill>
                          <a:latin typeface="Arial"/>
                          <a:cs typeface="Arial"/>
                        </a:rPr>
                        <a:t>Tobacco Free Members pay first $500 / $1,000</a:t>
                      </a:r>
                    </a:p>
                    <a:p>
                      <a:r>
                        <a:rPr lang="en-US" sz="1200" baseline="0" dirty="0">
                          <a:solidFill>
                            <a:srgbClr val="C00000"/>
                          </a:solidFill>
                          <a:latin typeface="Arial"/>
                          <a:cs typeface="Arial"/>
                        </a:rPr>
                        <a:t>   Employer pays </a:t>
                      </a:r>
                      <a:r>
                        <a:rPr lang="en-US" sz="1200" dirty="0">
                          <a:solidFill>
                            <a:srgbClr val="C00000"/>
                          </a:solidFill>
                          <a:latin typeface="Arial"/>
                          <a:cs typeface="Arial"/>
                        </a:rPr>
                        <a:t>$750 / $1,500 thru HRA</a:t>
                      </a:r>
                    </a:p>
                    <a:p>
                      <a:endParaRPr lang="en-US" sz="1200" b="1" dirty="0">
                        <a:solidFill>
                          <a:srgbClr val="C00000"/>
                        </a:solidFill>
                        <a:latin typeface="Arial"/>
                        <a:cs typeface="Arial"/>
                      </a:endParaRPr>
                    </a:p>
                    <a:p>
                      <a:r>
                        <a:rPr lang="en-US" sz="1200" dirty="0">
                          <a:solidFill>
                            <a:schemeClr val="tx1"/>
                          </a:solidFill>
                          <a:latin typeface="Arial"/>
                          <a:cs typeface="Arial"/>
                        </a:rPr>
                        <a:t> </a:t>
                      </a:r>
                      <a:r>
                        <a:rPr lang="en-US" sz="1200" b="1" dirty="0">
                          <a:solidFill>
                            <a:srgbClr val="C00000"/>
                          </a:solidFill>
                          <a:latin typeface="Arial"/>
                          <a:cs typeface="Arial"/>
                        </a:rPr>
                        <a:t>Tobacco User Member pays first $750 / $1,500</a:t>
                      </a:r>
                    </a:p>
                    <a:p>
                      <a:r>
                        <a:rPr lang="en-US" sz="1200" baseline="0" dirty="0">
                          <a:solidFill>
                            <a:srgbClr val="C00000"/>
                          </a:solidFill>
                          <a:latin typeface="Arial"/>
                          <a:cs typeface="Arial"/>
                        </a:rPr>
                        <a:t>   Employer pays </a:t>
                      </a:r>
                      <a:r>
                        <a:rPr lang="en-US" sz="1200" dirty="0">
                          <a:solidFill>
                            <a:srgbClr val="C00000"/>
                          </a:solidFill>
                          <a:latin typeface="Arial"/>
                          <a:cs typeface="Arial"/>
                        </a:rPr>
                        <a:t>$500 / $1,000 thru HRA</a:t>
                      </a:r>
                      <a:endParaRPr lang="en-US" sz="1200" b="1" dirty="0">
                        <a:solidFill>
                          <a:srgbClr val="C00000"/>
                        </a:solidFill>
                        <a:latin typeface="Arial"/>
                        <a:cs typeface="Arial"/>
                      </a:endParaRPr>
                    </a:p>
                  </a:txBody>
                  <a:tcPr marL="76918" marR="76918" marT="38459" marB="38459"/>
                </a:tc>
                <a:tc>
                  <a:txBody>
                    <a:bodyPr/>
                    <a:lstStyle/>
                    <a:p>
                      <a:pPr algn="ctr"/>
                      <a:r>
                        <a:rPr lang="en-US" sz="1200" dirty="0">
                          <a:solidFill>
                            <a:schemeClr val="tx1"/>
                          </a:solidFill>
                          <a:latin typeface="Arial"/>
                          <a:cs typeface="Arial"/>
                        </a:rPr>
                        <a:t>$1,250 / $2,500</a:t>
                      </a:r>
                    </a:p>
                  </a:txBody>
                  <a:tcPr marL="76918" marR="76918" marT="38459" marB="38459"/>
                </a:tc>
                <a:tc>
                  <a:txBody>
                    <a:bodyPr/>
                    <a:lstStyle/>
                    <a:p>
                      <a:pPr algn="ctr"/>
                      <a:r>
                        <a:rPr lang="en-US" sz="1200" dirty="0">
                          <a:solidFill>
                            <a:schemeClr val="tx1"/>
                          </a:solidFill>
                          <a:latin typeface="Arial"/>
                          <a:cs typeface="Arial"/>
                        </a:rPr>
                        <a:t>$2,500 / $5,000</a:t>
                      </a:r>
                    </a:p>
                  </a:txBody>
                  <a:tcPr marL="76918" marR="76918" marT="38459" marB="38459"/>
                </a:tc>
                <a:extLst>
                  <a:ext uri="{0D108BD9-81ED-4DB2-BD59-A6C34878D82A}">
                    <a16:rowId xmlns:a16="http://schemas.microsoft.com/office/drawing/2014/main" val="10001"/>
                  </a:ext>
                </a:extLst>
              </a:tr>
              <a:tr h="245594">
                <a:tc>
                  <a:txBody>
                    <a:bodyPr/>
                    <a:lstStyle/>
                    <a:p>
                      <a:r>
                        <a:rPr lang="en-US" sz="1200" dirty="0">
                          <a:latin typeface="Arial"/>
                          <a:cs typeface="Arial"/>
                        </a:rPr>
                        <a:t>Coinsurance</a:t>
                      </a:r>
                      <a:endParaRPr lang="en-US" sz="1200" b="1" dirty="0">
                        <a:solidFill>
                          <a:schemeClr val="bg1"/>
                        </a:solidFill>
                        <a:latin typeface="Arial"/>
                        <a:cs typeface="Arial"/>
                      </a:endParaRPr>
                    </a:p>
                  </a:txBody>
                  <a:tcPr marL="76918" marR="76918" marT="38459" marB="38459"/>
                </a:tc>
                <a:tc>
                  <a:txBody>
                    <a:bodyPr/>
                    <a:lstStyle/>
                    <a:p>
                      <a:pPr algn="ctr"/>
                      <a:r>
                        <a:rPr lang="en-US" sz="1200" dirty="0">
                          <a:solidFill>
                            <a:schemeClr val="tx1"/>
                          </a:solidFill>
                          <a:latin typeface="Arial"/>
                          <a:cs typeface="Arial"/>
                        </a:rPr>
                        <a:t>100%</a:t>
                      </a:r>
                    </a:p>
                  </a:txBody>
                  <a:tcPr marL="76918" marR="76918" marT="38459" marB="38459"/>
                </a:tc>
                <a:tc>
                  <a:txBody>
                    <a:bodyPr/>
                    <a:lstStyle/>
                    <a:p>
                      <a:pPr algn="ctr"/>
                      <a:r>
                        <a:rPr lang="en-US" sz="1200" dirty="0">
                          <a:solidFill>
                            <a:schemeClr val="tx1"/>
                          </a:solidFill>
                          <a:latin typeface="Arial"/>
                          <a:cs typeface="Arial"/>
                        </a:rPr>
                        <a:t>70%</a:t>
                      </a:r>
                    </a:p>
                  </a:txBody>
                  <a:tcPr marL="76918" marR="76918" marT="38459" marB="38459"/>
                </a:tc>
                <a:extLst>
                  <a:ext uri="{0D108BD9-81ED-4DB2-BD59-A6C34878D82A}">
                    <a16:rowId xmlns:a16="http://schemas.microsoft.com/office/drawing/2014/main" val="10002"/>
                  </a:ext>
                </a:extLst>
              </a:tr>
              <a:tr h="245594">
                <a:tc>
                  <a:txBody>
                    <a:bodyPr/>
                    <a:lstStyle/>
                    <a:p>
                      <a:r>
                        <a:rPr lang="en-US" sz="1200" dirty="0">
                          <a:latin typeface="Arial"/>
                          <a:cs typeface="Arial"/>
                        </a:rPr>
                        <a:t>Out-of-Pocket</a:t>
                      </a:r>
                      <a:r>
                        <a:rPr lang="en-US" sz="1200" baseline="0" dirty="0">
                          <a:latin typeface="Arial"/>
                          <a:cs typeface="Arial"/>
                        </a:rPr>
                        <a:t> Limit (</a:t>
                      </a:r>
                      <a:r>
                        <a:rPr lang="en-US" sz="1200" baseline="0" dirty="0" err="1">
                          <a:latin typeface="Arial"/>
                          <a:cs typeface="Arial"/>
                        </a:rPr>
                        <a:t>Ind</a:t>
                      </a:r>
                      <a:r>
                        <a:rPr lang="en-US" sz="1200" baseline="0" dirty="0">
                          <a:latin typeface="Arial"/>
                          <a:cs typeface="Arial"/>
                        </a:rPr>
                        <a:t>/Fam)</a:t>
                      </a:r>
                      <a:endParaRPr lang="en-US" sz="1200" b="1" dirty="0">
                        <a:solidFill>
                          <a:schemeClr val="bg1"/>
                        </a:solidFill>
                        <a:latin typeface="Arial"/>
                        <a:cs typeface="Arial"/>
                      </a:endParaRPr>
                    </a:p>
                  </a:txBody>
                  <a:tcPr marL="76918" marR="76918" marT="38459" marB="38459"/>
                </a:tc>
                <a:tc>
                  <a:txBody>
                    <a:bodyPr/>
                    <a:lstStyle/>
                    <a:p>
                      <a:pPr algn="ctr"/>
                      <a:r>
                        <a:rPr lang="en-US" sz="1200" dirty="0">
                          <a:solidFill>
                            <a:schemeClr val="tx1"/>
                          </a:solidFill>
                          <a:latin typeface="Arial"/>
                          <a:cs typeface="Arial"/>
                        </a:rPr>
                        <a:t>None</a:t>
                      </a:r>
                    </a:p>
                  </a:txBody>
                  <a:tcPr marL="76918" marR="76918" marT="38459" marB="38459"/>
                </a:tc>
                <a:tc>
                  <a:txBody>
                    <a:bodyPr/>
                    <a:lstStyle/>
                    <a:p>
                      <a:pPr algn="ctr"/>
                      <a:r>
                        <a:rPr lang="en-US" sz="1200" dirty="0">
                          <a:solidFill>
                            <a:schemeClr val="tx1"/>
                          </a:solidFill>
                          <a:latin typeface="Arial"/>
                          <a:cs typeface="Arial"/>
                        </a:rPr>
                        <a:t>$3,500 / $10,500</a:t>
                      </a:r>
                    </a:p>
                  </a:txBody>
                  <a:tcPr marL="76918" marR="76918" marT="38459" marB="38459"/>
                </a:tc>
                <a:extLst>
                  <a:ext uri="{0D108BD9-81ED-4DB2-BD59-A6C34878D82A}">
                    <a16:rowId xmlns:a16="http://schemas.microsoft.com/office/drawing/2014/main" val="10003"/>
                  </a:ext>
                </a:extLst>
              </a:tr>
              <a:tr h="409721">
                <a:tc>
                  <a:txBody>
                    <a:bodyPr/>
                    <a:lstStyle/>
                    <a:p>
                      <a:r>
                        <a:rPr lang="en-US" sz="1200" dirty="0">
                          <a:latin typeface="Arial"/>
                          <a:cs typeface="Arial"/>
                        </a:rPr>
                        <a:t>Total</a:t>
                      </a:r>
                      <a:r>
                        <a:rPr lang="en-US" sz="1200" baseline="0" dirty="0">
                          <a:latin typeface="Arial"/>
                          <a:cs typeface="Arial"/>
                        </a:rPr>
                        <a:t> Maximum Out-of-Pocket (TMOOP) (</a:t>
                      </a:r>
                      <a:r>
                        <a:rPr lang="en-US" sz="1200" baseline="0" dirty="0" err="1">
                          <a:latin typeface="Arial"/>
                          <a:cs typeface="Arial"/>
                        </a:rPr>
                        <a:t>Ind</a:t>
                      </a:r>
                      <a:r>
                        <a:rPr lang="en-US" sz="1200" baseline="0" dirty="0">
                          <a:latin typeface="Arial"/>
                          <a:cs typeface="Arial"/>
                        </a:rPr>
                        <a:t>/Fam)</a:t>
                      </a:r>
                      <a:endParaRPr lang="en-US" sz="1200" b="1" dirty="0">
                        <a:solidFill>
                          <a:schemeClr val="bg1"/>
                        </a:solidFill>
                        <a:latin typeface="Arial"/>
                        <a:cs typeface="Arial"/>
                      </a:endParaRPr>
                    </a:p>
                  </a:txBody>
                  <a:tcPr marL="76918" marR="76918" marT="38459" marB="38459"/>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Arial"/>
                          <a:cs typeface="Arial"/>
                        </a:rPr>
                        <a:t>$9,200 / $18,400</a:t>
                      </a:r>
                    </a:p>
                    <a:p>
                      <a:pPr algn="ctr"/>
                      <a:endParaRPr lang="en-US" sz="1200" dirty="0">
                        <a:solidFill>
                          <a:schemeClr val="tx1"/>
                        </a:solidFill>
                        <a:latin typeface="Arial"/>
                        <a:cs typeface="Arial"/>
                      </a:endParaRPr>
                    </a:p>
                  </a:txBody>
                  <a:tcPr marL="76918" marR="76918" marT="38459" marB="38459"/>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Arial"/>
                          <a:cs typeface="Arial"/>
                        </a:rPr>
                        <a:t>Not</a:t>
                      </a:r>
                      <a:r>
                        <a:rPr lang="en-US" sz="1200" baseline="0" dirty="0">
                          <a:solidFill>
                            <a:schemeClr val="tx1"/>
                          </a:solidFill>
                          <a:latin typeface="Arial"/>
                          <a:cs typeface="Arial"/>
                        </a:rPr>
                        <a:t> applicable</a:t>
                      </a:r>
                      <a:endParaRPr lang="en-US" sz="1200" dirty="0">
                        <a:solidFill>
                          <a:schemeClr val="tx1"/>
                        </a:solidFill>
                        <a:latin typeface="Arial"/>
                        <a:cs typeface="Arial"/>
                      </a:endParaRPr>
                    </a:p>
                  </a:txBody>
                  <a:tcPr marL="76918" marR="76918" marT="38459" marB="38459"/>
                </a:tc>
                <a:extLst>
                  <a:ext uri="{0D108BD9-81ED-4DB2-BD59-A6C34878D82A}">
                    <a16:rowId xmlns:a16="http://schemas.microsoft.com/office/drawing/2014/main" val="10004"/>
                  </a:ext>
                </a:extLst>
              </a:tr>
              <a:tr h="245594">
                <a:tc>
                  <a:txBody>
                    <a:bodyPr/>
                    <a:lstStyle/>
                    <a:p>
                      <a:r>
                        <a:rPr lang="en-US" sz="1200" dirty="0">
                          <a:latin typeface="Arial"/>
                          <a:cs typeface="Arial"/>
                        </a:rPr>
                        <a:t>Primary</a:t>
                      </a:r>
                      <a:r>
                        <a:rPr lang="en-US" sz="1200" baseline="0" dirty="0">
                          <a:latin typeface="Arial"/>
                          <a:cs typeface="Arial"/>
                        </a:rPr>
                        <a:t> Care Office Visit</a:t>
                      </a:r>
                      <a:endParaRPr lang="en-US" sz="1200" b="1" dirty="0">
                        <a:solidFill>
                          <a:schemeClr val="bg1"/>
                        </a:solidFill>
                        <a:latin typeface="Arial"/>
                        <a:cs typeface="Arial"/>
                      </a:endParaRPr>
                    </a:p>
                  </a:txBody>
                  <a:tcPr marL="76918" marR="76918" marT="38459" marB="38459"/>
                </a:tc>
                <a:tc>
                  <a:txBody>
                    <a:bodyPr/>
                    <a:lstStyle/>
                    <a:p>
                      <a:pPr algn="ctr"/>
                      <a:r>
                        <a:rPr lang="en-US" sz="1200" dirty="0">
                          <a:solidFill>
                            <a:schemeClr val="tx1"/>
                          </a:solidFill>
                          <a:latin typeface="Arial"/>
                          <a:cs typeface="Arial"/>
                        </a:rPr>
                        <a:t>$20 copay</a:t>
                      </a:r>
                    </a:p>
                  </a:txBody>
                  <a:tcPr marL="76918" marR="76918" marT="38459" marB="38459"/>
                </a:tc>
                <a:tc>
                  <a:txBody>
                    <a:bodyPr/>
                    <a:lstStyle/>
                    <a:p>
                      <a:pPr algn="ctr"/>
                      <a:r>
                        <a:rPr lang="en-US" sz="1200" dirty="0">
                          <a:solidFill>
                            <a:schemeClr val="tx1"/>
                          </a:solidFill>
                          <a:latin typeface="Arial"/>
                          <a:cs typeface="Arial"/>
                        </a:rPr>
                        <a:t>70%</a:t>
                      </a:r>
                      <a:r>
                        <a:rPr lang="en-US" sz="1200" baseline="0" dirty="0">
                          <a:solidFill>
                            <a:schemeClr val="tx1"/>
                          </a:solidFill>
                          <a:latin typeface="Arial"/>
                          <a:cs typeface="Arial"/>
                        </a:rPr>
                        <a:t> after deductible</a:t>
                      </a:r>
                      <a:endParaRPr lang="en-US" sz="1200" dirty="0">
                        <a:solidFill>
                          <a:schemeClr val="tx1"/>
                        </a:solidFill>
                        <a:latin typeface="Arial"/>
                        <a:cs typeface="Arial"/>
                      </a:endParaRPr>
                    </a:p>
                  </a:txBody>
                  <a:tcPr marL="76918" marR="76918" marT="38459" marB="38459"/>
                </a:tc>
                <a:extLst>
                  <a:ext uri="{0D108BD9-81ED-4DB2-BD59-A6C34878D82A}">
                    <a16:rowId xmlns:a16="http://schemas.microsoft.com/office/drawing/2014/main" val="10005"/>
                  </a:ext>
                </a:extLst>
              </a:tr>
              <a:tr h="245594">
                <a:tc>
                  <a:txBody>
                    <a:bodyPr/>
                    <a:lstStyle/>
                    <a:p>
                      <a:r>
                        <a:rPr lang="en-US" sz="1200" dirty="0">
                          <a:latin typeface="Arial"/>
                          <a:cs typeface="Arial"/>
                        </a:rPr>
                        <a:t>Specialist</a:t>
                      </a:r>
                      <a:r>
                        <a:rPr lang="en-US" sz="1200" baseline="0" dirty="0">
                          <a:latin typeface="Arial"/>
                          <a:cs typeface="Arial"/>
                        </a:rPr>
                        <a:t> Office Visit</a:t>
                      </a:r>
                      <a:endParaRPr lang="en-US" sz="1200" b="1" dirty="0">
                        <a:solidFill>
                          <a:schemeClr val="bg1"/>
                        </a:solidFill>
                        <a:latin typeface="Arial"/>
                        <a:cs typeface="Arial"/>
                      </a:endParaRPr>
                    </a:p>
                  </a:txBody>
                  <a:tcPr marL="76918" marR="76918" marT="38459" marB="38459"/>
                </a:tc>
                <a:tc>
                  <a:txBody>
                    <a:bodyPr/>
                    <a:lstStyle/>
                    <a:p>
                      <a:pPr algn="ctr"/>
                      <a:r>
                        <a:rPr lang="en-US" sz="1200" dirty="0">
                          <a:solidFill>
                            <a:schemeClr val="tx1"/>
                          </a:solidFill>
                          <a:latin typeface="Arial"/>
                          <a:cs typeface="Arial"/>
                        </a:rPr>
                        <a:t>$30 copay</a:t>
                      </a:r>
                    </a:p>
                  </a:txBody>
                  <a:tcPr marL="76918" marR="76918" marT="38459" marB="38459"/>
                </a:tc>
                <a:tc>
                  <a:txBody>
                    <a:bodyPr/>
                    <a:lstStyle/>
                    <a:p>
                      <a:pPr algn="ctr"/>
                      <a:r>
                        <a:rPr lang="en-US" sz="1200" dirty="0">
                          <a:solidFill>
                            <a:schemeClr val="tx1"/>
                          </a:solidFill>
                          <a:latin typeface="Arial"/>
                          <a:cs typeface="Arial"/>
                        </a:rPr>
                        <a:t>70%</a:t>
                      </a:r>
                      <a:r>
                        <a:rPr lang="en-US" sz="1200" baseline="0" dirty="0">
                          <a:solidFill>
                            <a:schemeClr val="tx1"/>
                          </a:solidFill>
                          <a:latin typeface="Arial"/>
                          <a:cs typeface="Arial"/>
                        </a:rPr>
                        <a:t> after deductible </a:t>
                      </a:r>
                      <a:endParaRPr lang="en-US" sz="1200" dirty="0">
                        <a:solidFill>
                          <a:schemeClr val="tx1"/>
                        </a:solidFill>
                        <a:latin typeface="Arial"/>
                        <a:cs typeface="Arial"/>
                      </a:endParaRPr>
                    </a:p>
                  </a:txBody>
                  <a:tcPr marL="76918" marR="76918" marT="38459" marB="38459"/>
                </a:tc>
                <a:extLst>
                  <a:ext uri="{0D108BD9-81ED-4DB2-BD59-A6C34878D82A}">
                    <a16:rowId xmlns:a16="http://schemas.microsoft.com/office/drawing/2014/main" val="10006"/>
                  </a:ext>
                </a:extLst>
              </a:tr>
              <a:tr h="245594">
                <a:tc>
                  <a:txBody>
                    <a:bodyPr/>
                    <a:lstStyle/>
                    <a:p>
                      <a:r>
                        <a:rPr lang="en-US" sz="1200" dirty="0">
                          <a:latin typeface="Arial"/>
                          <a:cs typeface="Arial"/>
                        </a:rPr>
                        <a:t>Preventive</a:t>
                      </a:r>
                      <a:r>
                        <a:rPr lang="en-US" sz="1200" baseline="0" dirty="0">
                          <a:latin typeface="Arial"/>
                          <a:cs typeface="Arial"/>
                        </a:rPr>
                        <a:t> Care</a:t>
                      </a:r>
                      <a:endParaRPr lang="en-US" sz="1200" b="1" dirty="0">
                        <a:solidFill>
                          <a:schemeClr val="bg1"/>
                        </a:solidFill>
                        <a:latin typeface="Arial"/>
                        <a:cs typeface="Arial"/>
                      </a:endParaRPr>
                    </a:p>
                  </a:txBody>
                  <a:tcPr marL="76918" marR="76918" marT="38459" marB="38459"/>
                </a:tc>
                <a:tc>
                  <a:txBody>
                    <a:bodyPr/>
                    <a:lstStyle/>
                    <a:p>
                      <a:pPr algn="ctr"/>
                      <a:r>
                        <a:rPr lang="en-US" sz="1200" dirty="0">
                          <a:solidFill>
                            <a:schemeClr val="tx1"/>
                          </a:solidFill>
                          <a:latin typeface="Arial"/>
                          <a:cs typeface="Arial"/>
                        </a:rPr>
                        <a:t>100%</a:t>
                      </a:r>
                    </a:p>
                  </a:txBody>
                  <a:tcPr marL="76918" marR="76918" marT="38459" marB="38459"/>
                </a:tc>
                <a:tc>
                  <a:txBody>
                    <a:bodyPr/>
                    <a:lstStyle/>
                    <a:p>
                      <a:pPr algn="ctr"/>
                      <a:r>
                        <a:rPr lang="en-US" sz="1200" dirty="0">
                          <a:solidFill>
                            <a:schemeClr val="tx1"/>
                          </a:solidFill>
                          <a:latin typeface="Arial"/>
                          <a:cs typeface="Arial"/>
                        </a:rPr>
                        <a:t>Not</a:t>
                      </a:r>
                      <a:r>
                        <a:rPr lang="en-US" sz="1200" baseline="0" dirty="0">
                          <a:solidFill>
                            <a:schemeClr val="tx1"/>
                          </a:solidFill>
                          <a:latin typeface="Arial"/>
                          <a:cs typeface="Arial"/>
                        </a:rPr>
                        <a:t> Covered</a:t>
                      </a:r>
                      <a:endParaRPr lang="en-US" sz="1200" dirty="0">
                        <a:solidFill>
                          <a:schemeClr val="tx1"/>
                        </a:solidFill>
                        <a:latin typeface="Arial"/>
                        <a:cs typeface="Arial"/>
                      </a:endParaRPr>
                    </a:p>
                  </a:txBody>
                  <a:tcPr marL="76918" marR="76918" marT="38459" marB="38459"/>
                </a:tc>
                <a:extLst>
                  <a:ext uri="{0D108BD9-81ED-4DB2-BD59-A6C34878D82A}">
                    <a16:rowId xmlns:a16="http://schemas.microsoft.com/office/drawing/2014/main" val="10007"/>
                  </a:ext>
                </a:extLst>
              </a:tr>
              <a:tr h="245594">
                <a:tc>
                  <a:txBody>
                    <a:bodyPr/>
                    <a:lstStyle/>
                    <a:p>
                      <a:r>
                        <a:rPr lang="en-US" sz="1200" dirty="0">
                          <a:latin typeface="Arial"/>
                          <a:cs typeface="Arial"/>
                        </a:rPr>
                        <a:t>Urgent</a:t>
                      </a:r>
                      <a:r>
                        <a:rPr lang="en-US" sz="1200" baseline="0" dirty="0">
                          <a:latin typeface="Arial"/>
                          <a:cs typeface="Arial"/>
                        </a:rPr>
                        <a:t> Care</a:t>
                      </a:r>
                      <a:endParaRPr lang="en-US" sz="1200" b="1" dirty="0">
                        <a:solidFill>
                          <a:schemeClr val="bg1"/>
                        </a:solidFill>
                        <a:latin typeface="Arial"/>
                        <a:cs typeface="Arial"/>
                      </a:endParaRPr>
                    </a:p>
                  </a:txBody>
                  <a:tcPr marL="76918" marR="76918" marT="38459" marB="38459"/>
                </a:tc>
                <a:tc>
                  <a:txBody>
                    <a:bodyPr/>
                    <a:lstStyle/>
                    <a:p>
                      <a:pPr algn="ctr"/>
                      <a:r>
                        <a:rPr lang="en-US" sz="1200" dirty="0">
                          <a:solidFill>
                            <a:schemeClr val="tx1"/>
                          </a:solidFill>
                          <a:latin typeface="Arial"/>
                          <a:cs typeface="Arial"/>
                        </a:rPr>
                        <a:t>$30 copay</a:t>
                      </a:r>
                    </a:p>
                  </a:txBody>
                  <a:tcPr marL="76918" marR="76918" marT="38459" marB="38459"/>
                </a:tc>
                <a:tc>
                  <a:txBody>
                    <a:bodyPr/>
                    <a:lstStyle/>
                    <a:p>
                      <a:pPr algn="ctr"/>
                      <a:r>
                        <a:rPr lang="en-US" sz="1200" dirty="0">
                          <a:solidFill>
                            <a:schemeClr val="tx1"/>
                          </a:solidFill>
                          <a:latin typeface="Arial"/>
                          <a:cs typeface="Arial"/>
                        </a:rPr>
                        <a:t>70% after deductible</a:t>
                      </a:r>
                    </a:p>
                  </a:txBody>
                  <a:tcPr marL="76918" marR="76918" marT="38459" marB="38459"/>
                </a:tc>
                <a:extLst>
                  <a:ext uri="{0D108BD9-81ED-4DB2-BD59-A6C34878D82A}">
                    <a16:rowId xmlns:a16="http://schemas.microsoft.com/office/drawing/2014/main" val="10008"/>
                  </a:ext>
                </a:extLst>
              </a:tr>
              <a:tr h="245594">
                <a:tc>
                  <a:txBody>
                    <a:bodyPr/>
                    <a:lstStyle/>
                    <a:p>
                      <a:r>
                        <a:rPr lang="en-US" sz="1200" dirty="0">
                          <a:solidFill>
                            <a:schemeClr val="tx1"/>
                          </a:solidFill>
                          <a:latin typeface="Arial"/>
                          <a:cs typeface="Arial"/>
                        </a:rPr>
                        <a:t>Telemedicine</a:t>
                      </a:r>
                      <a:endParaRPr lang="en-US" sz="1200" b="1" dirty="0">
                        <a:solidFill>
                          <a:schemeClr val="tx1"/>
                        </a:solidFill>
                        <a:latin typeface="Arial"/>
                        <a:cs typeface="Arial"/>
                      </a:endParaRPr>
                    </a:p>
                  </a:txBody>
                  <a:tcPr marL="76918" marR="76918" marT="38459" marB="38459"/>
                </a:tc>
                <a:tc>
                  <a:txBody>
                    <a:bodyPr/>
                    <a:lstStyle/>
                    <a:p>
                      <a:pPr algn="ctr"/>
                      <a:r>
                        <a:rPr lang="en-US" sz="1200" dirty="0">
                          <a:solidFill>
                            <a:schemeClr val="tx1"/>
                          </a:solidFill>
                          <a:latin typeface="Arial"/>
                          <a:cs typeface="Arial"/>
                        </a:rPr>
                        <a:t>$5 copay</a:t>
                      </a:r>
                    </a:p>
                  </a:txBody>
                  <a:tcPr marL="76918" marR="76918" marT="38459" marB="38459"/>
                </a:tc>
                <a:tc>
                  <a:txBody>
                    <a:bodyPr/>
                    <a:lstStyle/>
                    <a:p>
                      <a:pPr algn="ctr"/>
                      <a:r>
                        <a:rPr lang="en-US" sz="1200" dirty="0">
                          <a:solidFill>
                            <a:schemeClr val="tx1"/>
                          </a:solidFill>
                          <a:latin typeface="Arial"/>
                          <a:cs typeface="Arial"/>
                        </a:rPr>
                        <a:t>Not Covered</a:t>
                      </a:r>
                    </a:p>
                  </a:txBody>
                  <a:tcPr marL="76918" marR="76918" marT="38459" marB="38459"/>
                </a:tc>
                <a:extLst>
                  <a:ext uri="{0D108BD9-81ED-4DB2-BD59-A6C34878D82A}">
                    <a16:rowId xmlns:a16="http://schemas.microsoft.com/office/drawing/2014/main" val="10009"/>
                  </a:ext>
                </a:extLst>
              </a:tr>
              <a:tr h="283059">
                <a:tc>
                  <a:txBody>
                    <a:bodyPr/>
                    <a:lstStyle/>
                    <a:p>
                      <a:r>
                        <a:rPr lang="en-US" sz="1200" dirty="0">
                          <a:solidFill>
                            <a:schemeClr val="tx1"/>
                          </a:solidFill>
                          <a:latin typeface="Arial"/>
                          <a:cs typeface="Arial"/>
                        </a:rPr>
                        <a:t>Emergency</a:t>
                      </a:r>
                      <a:r>
                        <a:rPr lang="en-US" sz="1200" baseline="0" dirty="0">
                          <a:solidFill>
                            <a:schemeClr val="tx1"/>
                          </a:solidFill>
                          <a:latin typeface="Arial"/>
                          <a:cs typeface="Arial"/>
                        </a:rPr>
                        <a:t> Room Services</a:t>
                      </a:r>
                      <a:endParaRPr lang="en-US" sz="1200" b="1" dirty="0">
                        <a:solidFill>
                          <a:schemeClr val="tx1"/>
                        </a:solidFill>
                        <a:latin typeface="Arial"/>
                        <a:cs typeface="Arial"/>
                      </a:endParaRPr>
                    </a:p>
                  </a:txBody>
                  <a:tcPr marL="76918" marR="76918" marT="38459" marB="38459"/>
                </a:tc>
                <a:tc gridSpan="2">
                  <a:txBody>
                    <a:bodyPr/>
                    <a:lstStyle/>
                    <a:p>
                      <a:pPr algn="ctr"/>
                      <a:r>
                        <a:rPr lang="en-US" sz="1200" dirty="0">
                          <a:solidFill>
                            <a:schemeClr val="tx1"/>
                          </a:solidFill>
                          <a:latin typeface="Arial"/>
                          <a:cs typeface="Arial"/>
                        </a:rPr>
                        <a:t>$100 copay</a:t>
                      </a:r>
                    </a:p>
                  </a:txBody>
                  <a:tcPr marL="76918" marR="76918" marT="38459" marB="38459"/>
                </a:tc>
                <a:tc hMerge="1">
                  <a:txBody>
                    <a:bodyPr/>
                    <a:lstStyle/>
                    <a:p>
                      <a:endParaRPr lang="en-US" dirty="0"/>
                    </a:p>
                  </a:txBody>
                  <a:tcPr/>
                </a:tc>
                <a:extLst>
                  <a:ext uri="{0D108BD9-81ED-4DB2-BD59-A6C34878D82A}">
                    <a16:rowId xmlns:a16="http://schemas.microsoft.com/office/drawing/2014/main" val="10010"/>
                  </a:ext>
                </a:extLst>
              </a:tr>
              <a:tr h="789979">
                <a:tc>
                  <a:txBody>
                    <a:bodyPr/>
                    <a:lstStyle/>
                    <a:p>
                      <a:r>
                        <a:rPr lang="en-US" sz="1200" dirty="0">
                          <a:latin typeface="Arial"/>
                          <a:cs typeface="Arial"/>
                        </a:rPr>
                        <a:t>Hospital</a:t>
                      </a:r>
                      <a:r>
                        <a:rPr lang="en-US" sz="1200" baseline="0" dirty="0">
                          <a:latin typeface="Arial"/>
                          <a:cs typeface="Arial"/>
                        </a:rPr>
                        <a:t> Services Inpatient</a:t>
                      </a:r>
                    </a:p>
                    <a:p>
                      <a:endParaRPr lang="en-US" sz="1200" baseline="0" dirty="0">
                        <a:latin typeface="Arial"/>
                        <a:cs typeface="Arial"/>
                      </a:endParaRPr>
                    </a:p>
                    <a:p>
                      <a:endParaRPr lang="en-US" sz="1200" baseline="0" dirty="0">
                        <a:latin typeface="Arial"/>
                        <a:cs typeface="Arial"/>
                      </a:endParaRPr>
                    </a:p>
                    <a:p>
                      <a:endParaRPr lang="en-US" sz="1200" baseline="0" dirty="0">
                        <a:latin typeface="Arial"/>
                        <a:cs typeface="Arial"/>
                      </a:endParaRPr>
                    </a:p>
                    <a:p>
                      <a:r>
                        <a:rPr lang="en-US" sz="1200" baseline="0" dirty="0">
                          <a:latin typeface="Arial"/>
                          <a:cs typeface="Arial"/>
                        </a:rPr>
                        <a:t>Hospital Outpatient </a:t>
                      </a:r>
                      <a:endParaRPr lang="en-US" sz="1200" b="1" baseline="0" dirty="0">
                        <a:solidFill>
                          <a:schemeClr val="bg1"/>
                        </a:solidFill>
                        <a:latin typeface="Arial"/>
                        <a:cs typeface="Arial"/>
                      </a:endParaRPr>
                    </a:p>
                  </a:txBody>
                  <a:tcPr marL="76918" marR="76918" marT="38459" marB="38459"/>
                </a:tc>
                <a:tc>
                  <a:txBody>
                    <a:bodyPr/>
                    <a:lstStyle/>
                    <a:p>
                      <a:pPr algn="ctr"/>
                      <a:r>
                        <a:rPr lang="en-US" sz="1200" dirty="0">
                          <a:solidFill>
                            <a:schemeClr val="tx1"/>
                          </a:solidFill>
                          <a:latin typeface="Arial"/>
                          <a:cs typeface="Arial"/>
                        </a:rPr>
                        <a:t>$100</a:t>
                      </a:r>
                      <a:r>
                        <a:rPr lang="en-US" sz="1200" baseline="0" dirty="0">
                          <a:solidFill>
                            <a:schemeClr val="tx1"/>
                          </a:solidFill>
                          <a:latin typeface="Arial"/>
                          <a:cs typeface="Arial"/>
                        </a:rPr>
                        <a:t> inpatient copay per admission then 100% after deductible</a:t>
                      </a:r>
                    </a:p>
                    <a:p>
                      <a:pPr algn="ctr"/>
                      <a:endParaRPr lang="en-US" sz="1200" baseline="0" dirty="0">
                        <a:solidFill>
                          <a:schemeClr val="tx1"/>
                        </a:solidFill>
                        <a:latin typeface="Arial"/>
                        <a:cs typeface="Arial"/>
                      </a:endParaRPr>
                    </a:p>
                    <a:p>
                      <a:pPr algn="ctr"/>
                      <a:r>
                        <a:rPr lang="en-US" sz="1200" dirty="0">
                          <a:solidFill>
                            <a:schemeClr val="tx1"/>
                          </a:solidFill>
                          <a:latin typeface="Arial"/>
                          <a:cs typeface="Arial"/>
                        </a:rPr>
                        <a:t>100% after deductible</a:t>
                      </a:r>
                    </a:p>
                  </a:txBody>
                  <a:tcPr marL="76918" marR="76918" marT="38459" marB="38459"/>
                </a:tc>
                <a:tc>
                  <a:txBody>
                    <a:bodyPr/>
                    <a:lstStyle/>
                    <a:p>
                      <a:pPr algn="ctr"/>
                      <a:r>
                        <a:rPr lang="en-US" sz="1200" dirty="0">
                          <a:solidFill>
                            <a:schemeClr val="tx1"/>
                          </a:solidFill>
                          <a:latin typeface="Arial"/>
                          <a:cs typeface="Arial"/>
                        </a:rPr>
                        <a:t>$500</a:t>
                      </a:r>
                      <a:r>
                        <a:rPr lang="en-US" sz="1200" baseline="0" dirty="0">
                          <a:solidFill>
                            <a:schemeClr val="tx1"/>
                          </a:solidFill>
                          <a:latin typeface="Arial"/>
                          <a:cs typeface="Arial"/>
                        </a:rPr>
                        <a:t> inpatient copay per admission then 70% after deductible</a:t>
                      </a:r>
                    </a:p>
                    <a:p>
                      <a:pPr algn="ctr"/>
                      <a:endParaRPr lang="en-US" sz="1200" baseline="0" dirty="0">
                        <a:solidFill>
                          <a:schemeClr val="tx1"/>
                        </a:solidFill>
                        <a:latin typeface="Arial"/>
                        <a:cs typeface="Arial"/>
                      </a:endParaRPr>
                    </a:p>
                    <a:p>
                      <a:pPr algn="ctr"/>
                      <a:endParaRPr lang="en-US" sz="1200" baseline="0" dirty="0">
                        <a:solidFill>
                          <a:schemeClr val="tx1"/>
                        </a:solidFill>
                        <a:latin typeface="Arial"/>
                        <a:cs typeface="Arial"/>
                      </a:endParaRPr>
                    </a:p>
                    <a:p>
                      <a:pPr algn="ctr"/>
                      <a:r>
                        <a:rPr lang="en-US" sz="1200" dirty="0">
                          <a:solidFill>
                            <a:schemeClr val="tx1"/>
                          </a:solidFill>
                          <a:latin typeface="Arial"/>
                          <a:cs typeface="Arial"/>
                        </a:rPr>
                        <a:t>70% after deductible</a:t>
                      </a:r>
                    </a:p>
                  </a:txBody>
                  <a:tcPr marL="76918" marR="76918" marT="38459" marB="38459"/>
                </a:tc>
                <a:extLst>
                  <a:ext uri="{0D108BD9-81ED-4DB2-BD59-A6C34878D82A}">
                    <a16:rowId xmlns:a16="http://schemas.microsoft.com/office/drawing/2014/main" val="753319570"/>
                  </a:ext>
                </a:extLst>
              </a:tr>
            </a:tbl>
          </a:graphicData>
        </a:graphic>
      </p:graphicFrame>
      <p:pic>
        <p:nvPicPr>
          <p:cNvPr id="6" name="Picture 1" descr="Diagram, text&#10;&#10;Description automatically generated">
            <a:extLst>
              <a:ext uri="{FF2B5EF4-FFF2-40B4-BE49-F238E27FC236}">
                <a16:creationId xmlns:a16="http://schemas.microsoft.com/office/drawing/2014/main" id="{91A375F0-1748-4CD6-B532-967FCF44889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06371" y="195179"/>
            <a:ext cx="769937" cy="76041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C84DFC3-67F9-7008-6395-2E0A095CC715}"/>
              </a:ext>
            </a:extLst>
          </p:cNvPr>
          <p:cNvSpPr txBox="1">
            <a:spLocks/>
          </p:cNvSpPr>
          <p:nvPr/>
        </p:nvSpPr>
        <p:spPr>
          <a:xfrm>
            <a:off x="300038" y="869224"/>
            <a:ext cx="8229600" cy="563562"/>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solidFill>
                  <a:srgbClr val="0070C0"/>
                </a:solidFill>
                <a:latin typeface="Book Antiqua" panose="02040602050305030304" pitchFamily="18" charset="0"/>
              </a:rPr>
              <a:t>PPO-HRA PLAN</a:t>
            </a:r>
          </a:p>
        </p:txBody>
      </p:sp>
    </p:spTree>
    <p:extLst>
      <p:ext uri="{BB962C8B-B14F-4D97-AF65-F5344CB8AC3E}">
        <p14:creationId xmlns:p14="http://schemas.microsoft.com/office/powerpoint/2010/main" val="2502521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a:buNone/>
            </a:pPr>
            <a:r>
              <a:rPr lang="en-US" sz="2000" b="1" dirty="0">
                <a:solidFill>
                  <a:schemeClr val="tx2"/>
                </a:solidFill>
              </a:rPr>
              <a:t>Term life insurance</a:t>
            </a:r>
          </a:p>
          <a:p>
            <a:pPr>
              <a:spcBef>
                <a:spcPts val="1500"/>
              </a:spcBef>
            </a:pPr>
            <a:r>
              <a:rPr lang="en-US" sz="1800" dirty="0">
                <a:solidFill>
                  <a:schemeClr val="tx1"/>
                </a:solidFill>
              </a:rPr>
              <a:t>Offers a predictable way to help provide financial security for you and your family; it can help you supplement your existing life coverage to help protect your loved ones during high-need years </a:t>
            </a:r>
          </a:p>
          <a:p>
            <a:pPr>
              <a:spcBef>
                <a:spcPts val="1500"/>
              </a:spcBef>
            </a:pPr>
            <a:r>
              <a:rPr lang="en-US" sz="1800" dirty="0">
                <a:solidFill>
                  <a:schemeClr val="tx1"/>
                </a:solidFill>
              </a:rPr>
              <a:t>Temporary insurance that covers specific durations of time: </a:t>
            </a:r>
            <a:br>
              <a:rPr lang="en-US" sz="1800" dirty="0">
                <a:solidFill>
                  <a:schemeClr val="tx1"/>
                </a:solidFill>
              </a:rPr>
            </a:br>
            <a:r>
              <a:rPr lang="en-US" sz="1800" dirty="0">
                <a:solidFill>
                  <a:schemeClr val="tx1"/>
                </a:solidFill>
              </a:rPr>
              <a:t>10, 20 or 30 years</a:t>
            </a:r>
          </a:p>
          <a:p>
            <a:pPr>
              <a:spcBef>
                <a:spcPts val="1500"/>
              </a:spcBef>
            </a:pPr>
            <a:r>
              <a:rPr lang="en-US" sz="1800" dirty="0">
                <a:solidFill>
                  <a:schemeClr val="tx1"/>
                </a:solidFill>
              </a:rPr>
              <a:t>Offers the flexibility of individually owned coverage</a:t>
            </a:r>
          </a:p>
          <a:p>
            <a:pPr>
              <a:spcBef>
                <a:spcPts val="1500"/>
              </a:spcBef>
            </a:pPr>
            <a:r>
              <a:rPr lang="en-US" sz="1800" dirty="0">
                <a:solidFill>
                  <a:schemeClr val="tx1"/>
                </a:solidFill>
              </a:rPr>
              <a:t>Simplified issued </a:t>
            </a:r>
          </a:p>
          <a:p>
            <a:pPr>
              <a:spcBef>
                <a:spcPts val="1500"/>
              </a:spcBef>
            </a:pPr>
            <a:r>
              <a:rPr lang="en-US" sz="1800" dirty="0">
                <a:solidFill>
                  <a:schemeClr val="tx1"/>
                </a:solidFill>
              </a:rPr>
              <a:t>Benefits range from 10,000-150,000 depending on age and underwriting </a:t>
            </a:r>
          </a:p>
        </p:txBody>
      </p:sp>
      <p:sp>
        <p:nvSpPr>
          <p:cNvPr id="7" name="Text Placeholder 6"/>
          <p:cNvSpPr>
            <a:spLocks noGrp="1"/>
          </p:cNvSpPr>
          <p:nvPr>
            <p:ph type="body" sz="quarter" idx="14"/>
          </p:nvPr>
        </p:nvSpPr>
        <p:spPr/>
        <p:txBody>
          <a:bodyPr/>
          <a:lstStyle/>
          <a:p>
            <a:r>
              <a:rPr lang="en-US" dirty="0"/>
              <a:t>Washington County 2025 Open Enrollment</a:t>
            </a:r>
          </a:p>
        </p:txBody>
      </p:sp>
      <p:sp>
        <p:nvSpPr>
          <p:cNvPr id="8" name="Title 7"/>
          <p:cNvSpPr>
            <a:spLocks noGrp="1"/>
          </p:cNvSpPr>
          <p:nvPr>
            <p:ph type="title"/>
          </p:nvPr>
        </p:nvSpPr>
        <p:spPr>
          <a:xfrm>
            <a:off x="111387" y="71543"/>
            <a:ext cx="8982336" cy="659221"/>
          </a:xfrm>
        </p:spPr>
        <p:txBody>
          <a:bodyPr/>
          <a:lstStyle/>
          <a:p>
            <a:r>
              <a:rPr lang="en-US" dirty="0">
                <a:solidFill>
                  <a:schemeClr val="tx2"/>
                </a:solidFill>
                <a:ea typeface="ＭＳ Ｐゴシック" pitchFamily="34" charset="-128"/>
                <a:cs typeface="Arial" pitchFamily="34" charset="0"/>
              </a:rPr>
              <a:t>Colonial </a:t>
            </a:r>
            <a:r>
              <a:rPr lang="en-US" dirty="0">
                <a:solidFill>
                  <a:schemeClr val="tx2"/>
                </a:solidFill>
              </a:rPr>
              <a:t>Life</a:t>
            </a:r>
          </a:p>
        </p:txBody>
      </p:sp>
      <p:sp>
        <p:nvSpPr>
          <p:cNvPr id="10" name="Text Box 5"/>
          <p:cNvSpPr txBox="1">
            <a:spLocks noChangeArrowheads="1"/>
          </p:cNvSpPr>
          <p:nvPr/>
        </p:nvSpPr>
        <p:spPr bwMode="auto">
          <a:xfrm>
            <a:off x="323850" y="5736820"/>
            <a:ext cx="6324600" cy="646112"/>
          </a:xfrm>
          <a:prstGeom prst="rect">
            <a:avLst/>
          </a:prstGeom>
          <a:noFill/>
          <a:ln w="9525">
            <a:noFill/>
            <a:miter lim="800000"/>
            <a:headEnd/>
            <a:tailEnd/>
          </a:ln>
        </p:spPr>
        <p:txBody>
          <a:bodyPr>
            <a:spAutoFit/>
          </a:bodyPr>
          <a:lstStyle/>
          <a:p>
            <a:pPr eaLnBrk="0" hangingPunct="0"/>
            <a:r>
              <a:rPr lang="en-US" sz="1200" dirty="0">
                <a:solidFill>
                  <a:schemeClr val="bg1">
                    <a:lumMod val="50000"/>
                  </a:schemeClr>
                </a:solidFill>
                <a:cs typeface="Arial" pitchFamily="34" charset="0"/>
              </a:rPr>
              <a:t>Products underwritten by Colonial Life &amp; Accident Insurance Company.</a:t>
            </a:r>
          </a:p>
          <a:p>
            <a:pPr eaLnBrk="0" hangingPunct="0"/>
            <a:r>
              <a:rPr lang="en-US" sz="1200" dirty="0">
                <a:solidFill>
                  <a:schemeClr val="bg1">
                    <a:lumMod val="50000"/>
                  </a:schemeClr>
                </a:solidFill>
                <a:cs typeface="Arial" pitchFamily="34" charset="0"/>
              </a:rPr>
              <a:t>Policies have exclusions and limitations that may affect benefits payable. </a:t>
            </a:r>
            <a:br>
              <a:rPr lang="en-US" sz="1200" dirty="0">
                <a:solidFill>
                  <a:schemeClr val="bg1">
                    <a:lumMod val="50000"/>
                  </a:schemeClr>
                </a:solidFill>
                <a:cs typeface="Arial" pitchFamily="34" charset="0"/>
              </a:rPr>
            </a:br>
            <a:r>
              <a:rPr lang="en-US" sz="1200" dirty="0">
                <a:solidFill>
                  <a:schemeClr val="bg1">
                    <a:lumMod val="50000"/>
                  </a:schemeClr>
                </a:solidFill>
                <a:cs typeface="Arial" pitchFamily="34" charset="0"/>
              </a:rPr>
              <a:t>All plans may not be available in all states, and benefits provided may also vary by state.</a:t>
            </a:r>
          </a:p>
        </p:txBody>
      </p:sp>
    </p:spTree>
  </p:cSld>
  <p:clrMapOvr>
    <a:masterClrMapping/>
  </p:clrMapOvr>
  <p:transition spd="med">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a:buNone/>
            </a:pPr>
            <a:r>
              <a:rPr lang="en-US" sz="2000" b="1" dirty="0">
                <a:solidFill>
                  <a:schemeClr val="tx2"/>
                </a:solidFill>
              </a:rPr>
              <a:t>Whole Life Insurance</a:t>
            </a:r>
          </a:p>
          <a:p>
            <a:pPr>
              <a:spcBef>
                <a:spcPts val="1500"/>
              </a:spcBef>
            </a:pPr>
            <a:r>
              <a:rPr lang="en-US" sz="1800" dirty="0">
                <a:solidFill>
                  <a:schemeClr val="tx1"/>
                </a:solidFill>
              </a:rPr>
              <a:t>Helps pay for final expenses and helps provide financial security for your family members</a:t>
            </a:r>
          </a:p>
          <a:p>
            <a:pPr>
              <a:spcBef>
                <a:spcPts val="1500"/>
              </a:spcBef>
            </a:pPr>
            <a:r>
              <a:rPr lang="en-US" sz="1800" dirty="0">
                <a:solidFill>
                  <a:schemeClr val="tx1"/>
                </a:solidFill>
              </a:rPr>
              <a:t>Can accumulate cash value – part of your premium goes into a cash account that earns a guaranteed interest rate</a:t>
            </a:r>
          </a:p>
          <a:p>
            <a:pPr>
              <a:spcBef>
                <a:spcPts val="1500"/>
              </a:spcBef>
            </a:pPr>
            <a:r>
              <a:rPr lang="en-US" sz="1800" dirty="0">
                <a:solidFill>
                  <a:schemeClr val="tx1"/>
                </a:solidFill>
              </a:rPr>
              <a:t>Provides death benefits and level premium payments</a:t>
            </a:r>
          </a:p>
          <a:p>
            <a:pPr>
              <a:spcBef>
                <a:spcPts val="1500"/>
              </a:spcBef>
            </a:pPr>
            <a:r>
              <a:rPr lang="en-US" sz="1800" dirty="0">
                <a:solidFill>
                  <a:schemeClr val="tx1"/>
                </a:solidFill>
              </a:rPr>
              <a:t>Offers coverage on guaranteed issued basis up to certain amount regardless of past, current, or future health issues</a:t>
            </a:r>
          </a:p>
          <a:p>
            <a:pPr>
              <a:spcBef>
                <a:spcPts val="1500"/>
              </a:spcBef>
            </a:pPr>
            <a:r>
              <a:rPr lang="en-US" sz="1800" dirty="0">
                <a:solidFill>
                  <a:schemeClr val="tx1"/>
                </a:solidFill>
              </a:rPr>
              <a:t>Benefits range from 10,000-150,000 depending on age and underwriting </a:t>
            </a:r>
          </a:p>
        </p:txBody>
      </p:sp>
      <p:sp>
        <p:nvSpPr>
          <p:cNvPr id="7" name="Text Placeholder 6"/>
          <p:cNvSpPr>
            <a:spLocks noGrp="1"/>
          </p:cNvSpPr>
          <p:nvPr>
            <p:ph type="body" sz="quarter" idx="14"/>
          </p:nvPr>
        </p:nvSpPr>
        <p:spPr/>
        <p:txBody>
          <a:bodyPr/>
          <a:lstStyle/>
          <a:p>
            <a:r>
              <a:rPr lang="en-US" dirty="0"/>
              <a:t>Washington County 2025 Open Enrollment</a:t>
            </a:r>
          </a:p>
        </p:txBody>
      </p:sp>
      <p:sp>
        <p:nvSpPr>
          <p:cNvPr id="8" name="Title 7"/>
          <p:cNvSpPr>
            <a:spLocks noGrp="1"/>
          </p:cNvSpPr>
          <p:nvPr>
            <p:ph type="title"/>
          </p:nvPr>
        </p:nvSpPr>
        <p:spPr>
          <a:xfrm>
            <a:off x="116963" y="77677"/>
            <a:ext cx="8982336" cy="659221"/>
          </a:xfrm>
        </p:spPr>
        <p:txBody>
          <a:bodyPr/>
          <a:lstStyle/>
          <a:p>
            <a:r>
              <a:rPr lang="en-US" dirty="0">
                <a:solidFill>
                  <a:schemeClr val="tx2"/>
                </a:solidFill>
                <a:ea typeface="ＭＳ Ｐゴシック" pitchFamily="34" charset="-128"/>
                <a:cs typeface="Arial" pitchFamily="34" charset="0"/>
              </a:rPr>
              <a:t>Colonial </a:t>
            </a:r>
            <a:r>
              <a:rPr lang="en-US" dirty="0">
                <a:solidFill>
                  <a:schemeClr val="tx2"/>
                </a:solidFill>
              </a:rPr>
              <a:t>Life</a:t>
            </a:r>
          </a:p>
        </p:txBody>
      </p:sp>
      <p:sp>
        <p:nvSpPr>
          <p:cNvPr id="10" name="Text Box 5"/>
          <p:cNvSpPr txBox="1">
            <a:spLocks noChangeArrowheads="1"/>
          </p:cNvSpPr>
          <p:nvPr/>
        </p:nvSpPr>
        <p:spPr bwMode="auto">
          <a:xfrm>
            <a:off x="323850" y="5736820"/>
            <a:ext cx="6324600" cy="646112"/>
          </a:xfrm>
          <a:prstGeom prst="rect">
            <a:avLst/>
          </a:prstGeom>
          <a:noFill/>
          <a:ln w="9525">
            <a:noFill/>
            <a:miter lim="800000"/>
            <a:headEnd/>
            <a:tailEnd/>
          </a:ln>
        </p:spPr>
        <p:txBody>
          <a:bodyPr>
            <a:spAutoFit/>
          </a:bodyPr>
          <a:lstStyle/>
          <a:p>
            <a:pPr eaLnBrk="0" hangingPunct="0"/>
            <a:r>
              <a:rPr lang="en-US" sz="1200" dirty="0">
                <a:solidFill>
                  <a:schemeClr val="bg1">
                    <a:lumMod val="50000"/>
                  </a:schemeClr>
                </a:solidFill>
                <a:cs typeface="Arial" pitchFamily="34" charset="0"/>
              </a:rPr>
              <a:t>Products underwritten by Colonial Life &amp; Accident Insurance Company.</a:t>
            </a:r>
          </a:p>
          <a:p>
            <a:pPr eaLnBrk="0" hangingPunct="0"/>
            <a:r>
              <a:rPr lang="en-US" sz="1200" dirty="0">
                <a:solidFill>
                  <a:schemeClr val="bg1">
                    <a:lumMod val="50000"/>
                  </a:schemeClr>
                </a:solidFill>
                <a:cs typeface="Arial" pitchFamily="34" charset="0"/>
              </a:rPr>
              <a:t>Policies have exclusions and limitations that may affect benefits payable. </a:t>
            </a:r>
            <a:br>
              <a:rPr lang="en-US" sz="1200" dirty="0">
                <a:solidFill>
                  <a:schemeClr val="bg1">
                    <a:lumMod val="50000"/>
                  </a:schemeClr>
                </a:solidFill>
                <a:cs typeface="Arial" pitchFamily="34" charset="0"/>
              </a:rPr>
            </a:br>
            <a:r>
              <a:rPr lang="en-US" sz="1200" dirty="0">
                <a:solidFill>
                  <a:schemeClr val="bg1">
                    <a:lumMod val="50000"/>
                  </a:schemeClr>
                </a:solidFill>
                <a:cs typeface="Arial" pitchFamily="34" charset="0"/>
              </a:rPr>
              <a:t>All plans may not be available in all states, and benefits provided may also vary by state.</a:t>
            </a:r>
          </a:p>
        </p:txBody>
      </p:sp>
    </p:spTree>
  </p:cSld>
  <p:clrMapOvr>
    <a:masterClrMapping/>
  </p:clrMapOvr>
  <p:transition spd="med">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872208" y="1565859"/>
            <a:ext cx="6905272" cy="3860161"/>
          </a:xfrm>
        </p:spPr>
        <p:txBody>
          <a:bodyPr>
            <a:normAutofit lnSpcReduction="10000"/>
          </a:bodyPr>
          <a:lstStyle/>
          <a:p>
            <a:r>
              <a:rPr lang="en-US" sz="1800" dirty="0">
                <a:solidFill>
                  <a:schemeClr val="tx1"/>
                </a:solidFill>
              </a:rPr>
              <a:t>Review the information we’ve covered. Ask yourself:</a:t>
            </a:r>
          </a:p>
          <a:p>
            <a:pPr marL="457200" lvl="1" indent="-223838"/>
            <a:r>
              <a:rPr lang="en-US" sz="1800" dirty="0">
                <a:solidFill>
                  <a:schemeClr val="tx1"/>
                </a:solidFill>
              </a:rPr>
              <a:t>What coverages do I have?</a:t>
            </a:r>
          </a:p>
          <a:p>
            <a:pPr marL="457200" lvl="1" indent="-223838"/>
            <a:r>
              <a:rPr lang="en-US" sz="1800" dirty="0">
                <a:solidFill>
                  <a:schemeClr val="tx1"/>
                </a:solidFill>
              </a:rPr>
              <a:t>Have I experienced a lifestyle change recently?</a:t>
            </a:r>
          </a:p>
          <a:p>
            <a:pPr marL="457200" lvl="1" indent="-223838"/>
            <a:r>
              <a:rPr lang="en-US" sz="1800" dirty="0">
                <a:solidFill>
                  <a:schemeClr val="tx1"/>
                </a:solidFill>
              </a:rPr>
              <a:t>Can I manage without a paycheck for a period of time?</a:t>
            </a:r>
          </a:p>
          <a:p>
            <a:pPr marL="233363" indent="-233363">
              <a:spcBef>
                <a:spcPts val="1500"/>
              </a:spcBef>
            </a:pPr>
            <a:r>
              <a:rPr lang="en-US" sz="1800" dirty="0">
                <a:solidFill>
                  <a:schemeClr val="tx1"/>
                </a:solidFill>
              </a:rPr>
              <a:t>Discuss the options with your family</a:t>
            </a:r>
          </a:p>
          <a:p>
            <a:pPr marL="233363" indent="-233363">
              <a:spcBef>
                <a:spcPts val="1500"/>
              </a:spcBef>
            </a:pPr>
            <a:r>
              <a:rPr lang="en-US" sz="1800" dirty="0">
                <a:solidFill>
                  <a:schemeClr val="tx1"/>
                </a:solidFill>
              </a:rPr>
              <a:t>Contact your local agent </a:t>
            </a:r>
          </a:p>
          <a:p>
            <a:pPr marL="409575" lvl="1" indent="-233363">
              <a:spcBef>
                <a:spcPts val="1500"/>
              </a:spcBef>
            </a:pPr>
            <a:r>
              <a:rPr lang="en-US" dirty="0">
                <a:solidFill>
                  <a:schemeClr val="tx1"/>
                </a:solidFill>
              </a:rPr>
              <a:t>Alex Pihakis  (724) 575-0839</a:t>
            </a:r>
          </a:p>
          <a:p>
            <a:pPr marL="409575" lvl="1" indent="-233363">
              <a:spcBef>
                <a:spcPts val="1500"/>
              </a:spcBef>
            </a:pPr>
            <a:r>
              <a:rPr lang="en-US" dirty="0">
                <a:solidFill>
                  <a:schemeClr val="tx1"/>
                </a:solidFill>
              </a:rPr>
              <a:t>Alex.Pihakis@Coloniallifesales.com</a:t>
            </a:r>
          </a:p>
          <a:p>
            <a:pPr marL="233363" indent="-233363">
              <a:spcBef>
                <a:spcPts val="1500"/>
              </a:spcBef>
            </a:pPr>
            <a:r>
              <a:rPr lang="en-US" sz="1800" dirty="0">
                <a:solidFill>
                  <a:schemeClr val="tx1"/>
                </a:solidFill>
              </a:rPr>
              <a:t>Learn about the value of your benefits by visiting </a:t>
            </a:r>
          </a:p>
          <a:p>
            <a:pPr marL="233362" lvl="1" indent="0">
              <a:buNone/>
            </a:pPr>
            <a:r>
              <a:rPr lang="en-US" sz="1800" dirty="0">
                <a:solidFill>
                  <a:schemeClr val="tx1"/>
                </a:solidFill>
              </a:rPr>
              <a:t>		</a:t>
            </a:r>
            <a:r>
              <a:rPr lang="en-US" sz="1800" dirty="0">
                <a:solidFill>
                  <a:schemeClr val="tx1"/>
                </a:solidFill>
                <a:hlinkClick r:id="rId3"/>
              </a:rPr>
              <a:t>http://www.visityouville.com/en/WashingtonCounty</a:t>
            </a:r>
            <a:endParaRPr lang="en-US" sz="1800" dirty="0">
              <a:solidFill>
                <a:schemeClr val="tx1"/>
              </a:solidFill>
            </a:endParaRPr>
          </a:p>
          <a:p>
            <a:pPr marL="233362" lvl="1" indent="0">
              <a:buNone/>
            </a:pPr>
            <a:endParaRPr lang="en-US" sz="1800" dirty="0">
              <a:solidFill>
                <a:schemeClr val="tx1"/>
              </a:solidFill>
            </a:endParaRPr>
          </a:p>
          <a:p>
            <a:endParaRPr lang="en-US" dirty="0"/>
          </a:p>
        </p:txBody>
      </p:sp>
      <p:sp>
        <p:nvSpPr>
          <p:cNvPr id="49154" name="Rectangle 2"/>
          <p:cNvSpPr>
            <a:spLocks noGrp="1" noChangeArrowheads="1"/>
          </p:cNvSpPr>
          <p:nvPr>
            <p:ph type="title"/>
          </p:nvPr>
        </p:nvSpPr>
        <p:spPr>
          <a:xfrm>
            <a:off x="111387" y="401166"/>
            <a:ext cx="8982336" cy="385657"/>
          </a:xfrm>
        </p:spPr>
        <p:txBody>
          <a:bodyPr anchor="t"/>
          <a:lstStyle/>
          <a:p>
            <a:pPr eaLnBrk="1" hangingPunct="1"/>
            <a:r>
              <a:rPr lang="en-US" b="0" dirty="0">
                <a:solidFill>
                  <a:schemeClr val="tx2"/>
                </a:solidFill>
                <a:ea typeface="ＭＳ Ｐゴシック" pitchFamily="34" charset="-128"/>
                <a:cs typeface="Arial" pitchFamily="34" charset="0"/>
              </a:rPr>
              <a:t>What happens next?</a:t>
            </a:r>
          </a:p>
        </p:txBody>
      </p:sp>
      <p:sp>
        <p:nvSpPr>
          <p:cNvPr id="7" name="Text Placeholder 6"/>
          <p:cNvSpPr>
            <a:spLocks noGrp="1"/>
          </p:cNvSpPr>
          <p:nvPr>
            <p:ph type="body" sz="quarter" idx="14"/>
          </p:nvPr>
        </p:nvSpPr>
        <p:spPr/>
        <p:txBody>
          <a:bodyPr/>
          <a:lstStyle/>
          <a:p>
            <a:r>
              <a:rPr lang="en-US" dirty="0"/>
              <a:t>Washington County 2025 Open Enrollment</a:t>
            </a:r>
          </a:p>
        </p:txBody>
      </p:sp>
      <p:sp>
        <p:nvSpPr>
          <p:cNvPr id="8" name="Text Box 5"/>
          <p:cNvSpPr txBox="1">
            <a:spLocks noChangeArrowheads="1"/>
          </p:cNvSpPr>
          <p:nvPr/>
        </p:nvSpPr>
        <p:spPr bwMode="auto">
          <a:xfrm>
            <a:off x="323850" y="5736820"/>
            <a:ext cx="6324600" cy="646112"/>
          </a:xfrm>
          <a:prstGeom prst="rect">
            <a:avLst/>
          </a:prstGeom>
          <a:noFill/>
          <a:ln w="9525">
            <a:noFill/>
            <a:miter lim="800000"/>
            <a:headEnd/>
            <a:tailEnd/>
          </a:ln>
        </p:spPr>
        <p:txBody>
          <a:bodyPr>
            <a:spAutoFit/>
          </a:bodyPr>
          <a:lstStyle/>
          <a:p>
            <a:pPr eaLnBrk="0" hangingPunct="0"/>
            <a:r>
              <a:rPr lang="en-US" sz="1200" dirty="0">
                <a:solidFill>
                  <a:schemeClr val="bg1">
                    <a:lumMod val="50000"/>
                  </a:schemeClr>
                </a:solidFill>
                <a:cs typeface="Arial" pitchFamily="34" charset="0"/>
              </a:rPr>
              <a:t>Products underwritten by Colonial Life &amp; Accident Insurance Company.</a:t>
            </a:r>
          </a:p>
          <a:p>
            <a:pPr eaLnBrk="0" hangingPunct="0"/>
            <a:r>
              <a:rPr lang="en-US" sz="1200" dirty="0">
                <a:solidFill>
                  <a:schemeClr val="bg1">
                    <a:lumMod val="50000"/>
                  </a:schemeClr>
                </a:solidFill>
                <a:cs typeface="Arial" pitchFamily="34" charset="0"/>
              </a:rPr>
              <a:t>Policies have exclusions and limitations that may affect benefits payable. </a:t>
            </a:r>
            <a:br>
              <a:rPr lang="en-US" sz="1200" dirty="0">
                <a:solidFill>
                  <a:schemeClr val="bg1">
                    <a:lumMod val="50000"/>
                  </a:schemeClr>
                </a:solidFill>
                <a:cs typeface="Arial" pitchFamily="34" charset="0"/>
              </a:rPr>
            </a:br>
            <a:r>
              <a:rPr lang="en-US" sz="1200" dirty="0">
                <a:solidFill>
                  <a:schemeClr val="bg1">
                    <a:lumMod val="50000"/>
                  </a:schemeClr>
                </a:solidFill>
                <a:cs typeface="Arial" pitchFamily="34" charset="0"/>
              </a:rPr>
              <a:t>All plans may not be available in all states, and benefits provided may also vary by state.</a:t>
            </a:r>
          </a:p>
        </p:txBody>
      </p:sp>
    </p:spTree>
  </p:cSld>
  <p:clrMapOvr>
    <a:masterClrMapping/>
  </p:clrMapOvr>
  <p:transition spd="med">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69058" y="672575"/>
            <a:ext cx="7296869" cy="4401205"/>
          </a:xfrm>
          <a:prstGeom prst="rect">
            <a:avLst/>
          </a:prstGeom>
          <a:noFill/>
        </p:spPr>
        <p:txBody>
          <a:bodyPr wrap="none" rtlCol="0">
            <a:spAutoFit/>
          </a:bodyPr>
          <a:lstStyle/>
          <a:p>
            <a:endParaRPr lang="en-US" sz="4000" b="1" dirty="0">
              <a:solidFill>
                <a:schemeClr val="accent5">
                  <a:lumMod val="75000"/>
                </a:schemeClr>
              </a:solidFill>
              <a:latin typeface="Brush Script MT" panose="03060802040406070304" pitchFamily="66" charset="0"/>
            </a:endParaRPr>
          </a:p>
          <a:p>
            <a:endParaRPr lang="en-US" sz="4000" b="1" dirty="0">
              <a:solidFill>
                <a:schemeClr val="accent5">
                  <a:lumMod val="75000"/>
                </a:schemeClr>
              </a:solidFill>
              <a:latin typeface="Brush Script MT" panose="03060802040406070304" pitchFamily="66" charset="0"/>
            </a:endParaRPr>
          </a:p>
          <a:p>
            <a:endParaRPr lang="en-US" sz="4000" b="1" dirty="0">
              <a:solidFill>
                <a:schemeClr val="accent5">
                  <a:lumMod val="75000"/>
                </a:schemeClr>
              </a:solidFill>
              <a:latin typeface="Brush Script MT" panose="03060802040406070304" pitchFamily="66" charset="0"/>
            </a:endParaRPr>
          </a:p>
          <a:p>
            <a:endParaRPr lang="en-US" sz="4000" b="1" dirty="0">
              <a:solidFill>
                <a:schemeClr val="accent5">
                  <a:lumMod val="75000"/>
                </a:schemeClr>
              </a:solidFill>
              <a:latin typeface="Brush Script MT" panose="03060802040406070304" pitchFamily="66" charset="0"/>
            </a:endParaRPr>
          </a:p>
          <a:p>
            <a:endParaRPr lang="en-US" sz="4000" b="1" dirty="0">
              <a:solidFill>
                <a:schemeClr val="accent5">
                  <a:lumMod val="75000"/>
                </a:schemeClr>
              </a:solidFill>
              <a:latin typeface="Brush Script MT" panose="03060802040406070304" pitchFamily="66" charset="0"/>
            </a:endParaRPr>
          </a:p>
          <a:p>
            <a:endParaRPr lang="en-US" sz="4000" b="1" dirty="0">
              <a:solidFill>
                <a:schemeClr val="accent5">
                  <a:lumMod val="75000"/>
                </a:schemeClr>
              </a:solidFill>
              <a:latin typeface="Brush Script MT" panose="03060802040406070304" pitchFamily="66" charset="0"/>
            </a:endParaRPr>
          </a:p>
          <a:p>
            <a:r>
              <a:rPr lang="en-US" sz="4000" b="1" dirty="0">
                <a:solidFill>
                  <a:schemeClr val="accent5">
                    <a:lumMod val="75000"/>
                  </a:schemeClr>
                </a:solidFill>
                <a:latin typeface="Brush Script MT" panose="03060802040406070304" pitchFamily="66" charset="0"/>
              </a:rPr>
              <a:t>Thank you for attending Open Enrollment.</a:t>
            </a:r>
          </a:p>
        </p:txBody>
      </p:sp>
      <p:pic>
        <p:nvPicPr>
          <p:cNvPr id="4" name="Picture 3" descr="What is Facebook Fan Friday? - Ask Le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72347" y="272054"/>
            <a:ext cx="4097324" cy="3277859"/>
          </a:xfrm>
          <a:prstGeom prst="rect">
            <a:avLst/>
          </a:prstGeom>
        </p:spPr>
      </p:pic>
    </p:spTree>
    <p:extLst>
      <p:ext uri="{BB962C8B-B14F-4D97-AF65-F5344CB8AC3E}">
        <p14:creationId xmlns:p14="http://schemas.microsoft.com/office/powerpoint/2010/main" val="15372428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5050" y="1953840"/>
            <a:ext cx="8480715" cy="4708981"/>
          </a:xfrm>
          <a:prstGeom prst="rect">
            <a:avLst/>
          </a:prstGeom>
          <a:noFill/>
        </p:spPr>
        <p:txBody>
          <a:bodyPr wrap="square" rtlCol="0">
            <a:spAutoFit/>
          </a:bodyPr>
          <a:lstStyle/>
          <a:p>
            <a:pPr marL="285750" indent="-285750">
              <a:buFont typeface="Wingdings" panose="05000000000000000000" pitchFamily="2" charset="2"/>
              <a:buChar char="Ø"/>
            </a:pPr>
            <a:r>
              <a:rPr lang="en-US" sz="2000" dirty="0"/>
              <a:t>You, and your spouse, if applicable, must certify that you are tobacco free.</a:t>
            </a:r>
          </a:p>
          <a:p>
            <a:endParaRPr lang="en-US" sz="2000" dirty="0"/>
          </a:p>
          <a:p>
            <a:pPr marL="285750" indent="-285750">
              <a:buFont typeface="Wingdings" panose="05000000000000000000" pitchFamily="2" charset="2"/>
              <a:buChar char="Ø"/>
            </a:pPr>
            <a:r>
              <a:rPr lang="en-US" sz="2000" dirty="0"/>
              <a:t>This form is located on the website under the Open Enrollment section.</a:t>
            </a:r>
          </a:p>
          <a:p>
            <a:endParaRPr lang="en-US" sz="2000" dirty="0"/>
          </a:p>
          <a:p>
            <a:pPr marL="285750" indent="-285750">
              <a:buFont typeface="Wingdings" panose="05000000000000000000" pitchFamily="2" charset="2"/>
              <a:buChar char="Ø"/>
            </a:pPr>
            <a:r>
              <a:rPr lang="en-US" sz="2000" dirty="0"/>
              <a:t>The form must be received no later than November 8, 2024.  </a:t>
            </a:r>
            <a:r>
              <a:rPr lang="en-US" sz="2000" b="1" dirty="0"/>
              <a:t>No Exceptions.</a:t>
            </a:r>
          </a:p>
          <a:p>
            <a:endParaRPr lang="en-US" sz="2000" dirty="0"/>
          </a:p>
          <a:p>
            <a:pPr marL="285750" indent="-285750">
              <a:buFont typeface="Wingdings" panose="05000000000000000000" pitchFamily="2" charset="2"/>
              <a:buChar char="Ø"/>
            </a:pPr>
            <a:r>
              <a:rPr lang="en-US" sz="2000" dirty="0"/>
              <a:t>If you are tobacco free and do not complete the form, you will be paying the higher deductible responsibility.</a:t>
            </a:r>
          </a:p>
          <a:p>
            <a:endParaRPr lang="en-US" sz="2000" dirty="0"/>
          </a:p>
          <a:p>
            <a:pPr marL="285750" indent="-285750">
              <a:buFont typeface="Wingdings" panose="05000000000000000000" pitchFamily="2" charset="2"/>
              <a:buChar char="Ø"/>
            </a:pPr>
            <a:r>
              <a:rPr lang="en-US" sz="2000" dirty="0"/>
              <a:t>Tobacco Cessation programs are offered through Washington County.  You will be provided an opportunity to participate in the programs or you may choose a program of your choice. </a:t>
            </a:r>
          </a:p>
          <a:p>
            <a:endParaRPr lang="en-US" sz="2000" dirty="0"/>
          </a:p>
          <a:p>
            <a:pPr marL="285750" indent="-285750">
              <a:buFont typeface="Wingdings" panose="05000000000000000000" pitchFamily="2" charset="2"/>
              <a:buChar char="Ø"/>
            </a:pPr>
            <a:r>
              <a:rPr lang="en-US" sz="2000" dirty="0"/>
              <a:t>This certification is required each year.</a:t>
            </a:r>
          </a:p>
          <a:p>
            <a:endParaRPr lang="en-US" sz="2000" dirty="0"/>
          </a:p>
        </p:txBody>
      </p:sp>
      <p:sp>
        <p:nvSpPr>
          <p:cNvPr id="3" name="Title 1"/>
          <p:cNvSpPr txBox="1">
            <a:spLocks/>
          </p:cNvSpPr>
          <p:nvPr/>
        </p:nvSpPr>
        <p:spPr>
          <a:xfrm>
            <a:off x="300038" y="366257"/>
            <a:ext cx="4572000" cy="55126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dirty="0"/>
              <a:t>Washington County</a:t>
            </a:r>
          </a:p>
        </p:txBody>
      </p:sp>
      <p:sp>
        <p:nvSpPr>
          <p:cNvPr id="5" name="Title 1"/>
          <p:cNvSpPr txBox="1">
            <a:spLocks/>
          </p:cNvSpPr>
          <p:nvPr/>
        </p:nvSpPr>
        <p:spPr>
          <a:xfrm>
            <a:off x="375050" y="1153897"/>
            <a:ext cx="8229600" cy="563562"/>
          </a:xfrm>
          <a:prstGeom prst="rect">
            <a:avLst/>
          </a:prstGeom>
        </p:spPr>
        <p:txBody>
          <a:bodyP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0070C0"/>
                </a:solidFill>
                <a:latin typeface="Book Antiqua" panose="02040602050305030304" pitchFamily="18" charset="0"/>
              </a:rPr>
              <a:t>Tobacco Certification</a:t>
            </a:r>
          </a:p>
        </p:txBody>
      </p:sp>
      <p:pic>
        <p:nvPicPr>
          <p:cNvPr id="7" name="Picture 1" descr="Diagram, text&#10;&#10;Description automatically generated">
            <a:extLst>
              <a:ext uri="{FF2B5EF4-FFF2-40B4-BE49-F238E27FC236}">
                <a16:creationId xmlns:a16="http://schemas.microsoft.com/office/drawing/2014/main" id="{7A995AAD-4535-4DE9-A814-015D866CAF1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06371" y="195179"/>
            <a:ext cx="769937" cy="760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61826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00038" y="366257"/>
            <a:ext cx="4572000" cy="55126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dirty="0"/>
              <a:t>Washington County</a:t>
            </a:r>
          </a:p>
        </p:txBody>
      </p:sp>
      <p:pic>
        <p:nvPicPr>
          <p:cNvPr id="5" name="Picture 4"/>
          <p:cNvPicPr>
            <a:picLocks noChangeAspect="1"/>
          </p:cNvPicPr>
          <p:nvPr/>
        </p:nvPicPr>
        <p:blipFill>
          <a:blip r:embed="rId2"/>
          <a:stretch>
            <a:fillRect/>
          </a:stretch>
        </p:blipFill>
        <p:spPr>
          <a:xfrm rot="16200000">
            <a:off x="1667712" y="-311696"/>
            <a:ext cx="5366337" cy="8101683"/>
          </a:xfrm>
          <a:prstGeom prst="rect">
            <a:avLst/>
          </a:prstGeom>
        </p:spPr>
      </p:pic>
      <p:pic>
        <p:nvPicPr>
          <p:cNvPr id="6" name="Picture 1" descr="Diagram, text&#10;&#10;Description automatically generated">
            <a:extLst>
              <a:ext uri="{FF2B5EF4-FFF2-40B4-BE49-F238E27FC236}">
                <a16:creationId xmlns:a16="http://schemas.microsoft.com/office/drawing/2014/main" id="{2302F605-5487-4CCB-841F-9A6868832EC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06371" y="195179"/>
            <a:ext cx="769937" cy="760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96703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83166" y="349631"/>
            <a:ext cx="4572000" cy="55126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dirty="0"/>
              <a:t>Washington County</a:t>
            </a:r>
          </a:p>
        </p:txBody>
      </p:sp>
      <p:sp>
        <p:nvSpPr>
          <p:cNvPr id="7" name="Title 1"/>
          <p:cNvSpPr txBox="1">
            <a:spLocks/>
          </p:cNvSpPr>
          <p:nvPr/>
        </p:nvSpPr>
        <p:spPr>
          <a:xfrm>
            <a:off x="352020" y="1080580"/>
            <a:ext cx="8459788" cy="5840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0070C0"/>
                </a:solidFill>
                <a:latin typeface="Book Antiqua" panose="02040602050305030304" pitchFamily="18" charset="0"/>
              </a:rPr>
              <a:t>Plan Activity Statements</a:t>
            </a:r>
          </a:p>
        </p:txBody>
      </p:sp>
      <p:pic>
        <p:nvPicPr>
          <p:cNvPr id="9" name="Picture 1" descr="Diagram, text&#10;&#10;Description automatically generated">
            <a:extLst>
              <a:ext uri="{FF2B5EF4-FFF2-40B4-BE49-F238E27FC236}">
                <a16:creationId xmlns:a16="http://schemas.microsoft.com/office/drawing/2014/main" id="{CB998C3D-A2E2-4C66-B09D-B1E44872198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06371" y="195179"/>
            <a:ext cx="769937" cy="76041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9752EAC1-6D85-7A55-5F3C-C9FA25ABCA0E}"/>
              </a:ext>
            </a:extLst>
          </p:cNvPr>
          <p:cNvPicPr>
            <a:picLocks noChangeAspect="1"/>
          </p:cNvPicPr>
          <p:nvPr/>
        </p:nvPicPr>
        <p:blipFill>
          <a:blip r:embed="rId3"/>
          <a:stretch>
            <a:fillRect/>
          </a:stretch>
        </p:blipFill>
        <p:spPr>
          <a:xfrm>
            <a:off x="3972533" y="1802346"/>
            <a:ext cx="4839275" cy="1522618"/>
          </a:xfrm>
          <a:prstGeom prst="rect">
            <a:avLst/>
          </a:prstGeom>
        </p:spPr>
      </p:pic>
      <p:pic>
        <p:nvPicPr>
          <p:cNvPr id="4" name="Picture 3">
            <a:extLst>
              <a:ext uri="{FF2B5EF4-FFF2-40B4-BE49-F238E27FC236}">
                <a16:creationId xmlns:a16="http://schemas.microsoft.com/office/drawing/2014/main" id="{E4899CEB-835B-9A24-88FC-426FCDE7D0A2}"/>
              </a:ext>
            </a:extLst>
          </p:cNvPr>
          <p:cNvPicPr>
            <a:picLocks noChangeAspect="1"/>
          </p:cNvPicPr>
          <p:nvPr/>
        </p:nvPicPr>
        <p:blipFill>
          <a:blip r:embed="rId4"/>
          <a:stretch>
            <a:fillRect/>
          </a:stretch>
        </p:blipFill>
        <p:spPr>
          <a:xfrm>
            <a:off x="4078713" y="4034036"/>
            <a:ext cx="4897595" cy="1522618"/>
          </a:xfrm>
          <a:prstGeom prst="rect">
            <a:avLst/>
          </a:prstGeom>
        </p:spPr>
      </p:pic>
      <p:pic>
        <p:nvPicPr>
          <p:cNvPr id="10" name="Picture 9">
            <a:extLst>
              <a:ext uri="{FF2B5EF4-FFF2-40B4-BE49-F238E27FC236}">
                <a16:creationId xmlns:a16="http://schemas.microsoft.com/office/drawing/2014/main" id="{46214063-D99A-5D2C-1CF8-DE2D4917D3A8}"/>
              </a:ext>
            </a:extLst>
          </p:cNvPr>
          <p:cNvPicPr>
            <a:picLocks noChangeAspect="1"/>
          </p:cNvPicPr>
          <p:nvPr/>
        </p:nvPicPr>
        <p:blipFill>
          <a:blip r:embed="rId5"/>
          <a:stretch>
            <a:fillRect/>
          </a:stretch>
        </p:blipFill>
        <p:spPr>
          <a:xfrm>
            <a:off x="433373" y="1995462"/>
            <a:ext cx="3426249" cy="4218798"/>
          </a:xfrm>
          <a:prstGeom prst="rect">
            <a:avLst/>
          </a:prstGeom>
        </p:spPr>
      </p:pic>
    </p:spTree>
    <p:extLst>
      <p:ext uri="{BB962C8B-B14F-4D97-AF65-F5344CB8AC3E}">
        <p14:creationId xmlns:p14="http://schemas.microsoft.com/office/powerpoint/2010/main" val="13844911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83166" y="349631"/>
            <a:ext cx="4572000" cy="55126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dirty="0"/>
              <a:t>Washington County</a:t>
            </a:r>
          </a:p>
        </p:txBody>
      </p:sp>
      <p:sp>
        <p:nvSpPr>
          <p:cNvPr id="7" name="Title 1"/>
          <p:cNvSpPr txBox="1">
            <a:spLocks/>
          </p:cNvSpPr>
          <p:nvPr/>
        </p:nvSpPr>
        <p:spPr>
          <a:xfrm>
            <a:off x="352020" y="1080580"/>
            <a:ext cx="8459788" cy="5840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0070C0"/>
                </a:solidFill>
                <a:latin typeface="Book Antiqua" panose="02040602050305030304" pitchFamily="18" charset="0"/>
              </a:rPr>
              <a:t>Plan Activity Statements</a:t>
            </a:r>
          </a:p>
        </p:txBody>
      </p:sp>
      <p:pic>
        <p:nvPicPr>
          <p:cNvPr id="9" name="Picture 1" descr="Diagram, text&#10;&#10;Description automatically generated">
            <a:extLst>
              <a:ext uri="{FF2B5EF4-FFF2-40B4-BE49-F238E27FC236}">
                <a16:creationId xmlns:a16="http://schemas.microsoft.com/office/drawing/2014/main" id="{CB998C3D-A2E2-4C66-B09D-B1E44872198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06371" y="195179"/>
            <a:ext cx="769937" cy="76041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3B372714-006B-55C9-FC58-D1E4A89D64D2}"/>
              </a:ext>
            </a:extLst>
          </p:cNvPr>
          <p:cNvPicPr>
            <a:picLocks noChangeAspect="1"/>
          </p:cNvPicPr>
          <p:nvPr/>
        </p:nvPicPr>
        <p:blipFill>
          <a:blip r:embed="rId3"/>
          <a:stretch>
            <a:fillRect/>
          </a:stretch>
        </p:blipFill>
        <p:spPr>
          <a:xfrm>
            <a:off x="3905534" y="2112811"/>
            <a:ext cx="4906274" cy="1894772"/>
          </a:xfrm>
          <a:prstGeom prst="rect">
            <a:avLst/>
          </a:prstGeom>
        </p:spPr>
      </p:pic>
      <p:pic>
        <p:nvPicPr>
          <p:cNvPr id="10" name="Picture 9">
            <a:extLst>
              <a:ext uri="{FF2B5EF4-FFF2-40B4-BE49-F238E27FC236}">
                <a16:creationId xmlns:a16="http://schemas.microsoft.com/office/drawing/2014/main" id="{46214063-D99A-5D2C-1CF8-DE2D4917D3A8}"/>
              </a:ext>
            </a:extLst>
          </p:cNvPr>
          <p:cNvPicPr>
            <a:picLocks noChangeAspect="1"/>
          </p:cNvPicPr>
          <p:nvPr/>
        </p:nvPicPr>
        <p:blipFill>
          <a:blip r:embed="rId4"/>
          <a:stretch>
            <a:fillRect/>
          </a:stretch>
        </p:blipFill>
        <p:spPr>
          <a:xfrm>
            <a:off x="463190" y="1985523"/>
            <a:ext cx="3426249" cy="4218798"/>
          </a:xfrm>
          <a:prstGeom prst="rect">
            <a:avLst/>
          </a:prstGeom>
        </p:spPr>
      </p:pic>
      <p:pic>
        <p:nvPicPr>
          <p:cNvPr id="6" name="Picture 5">
            <a:extLst>
              <a:ext uri="{FF2B5EF4-FFF2-40B4-BE49-F238E27FC236}">
                <a16:creationId xmlns:a16="http://schemas.microsoft.com/office/drawing/2014/main" id="{5E872A36-06E4-F347-ECF5-67B7E5DC071C}"/>
              </a:ext>
            </a:extLst>
          </p:cNvPr>
          <p:cNvPicPr>
            <a:picLocks noChangeAspect="1"/>
          </p:cNvPicPr>
          <p:nvPr/>
        </p:nvPicPr>
        <p:blipFill>
          <a:blip r:embed="rId5"/>
          <a:stretch>
            <a:fillRect/>
          </a:stretch>
        </p:blipFill>
        <p:spPr>
          <a:xfrm>
            <a:off x="3889439" y="4144829"/>
            <a:ext cx="5086869" cy="1894773"/>
          </a:xfrm>
          <a:prstGeom prst="rect">
            <a:avLst/>
          </a:prstGeom>
        </p:spPr>
      </p:pic>
    </p:spTree>
    <p:extLst>
      <p:ext uri="{BB962C8B-B14F-4D97-AF65-F5344CB8AC3E}">
        <p14:creationId xmlns:p14="http://schemas.microsoft.com/office/powerpoint/2010/main" val="29688102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83166" y="349631"/>
            <a:ext cx="4572000" cy="55126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dirty="0"/>
              <a:t>Washington County</a:t>
            </a:r>
          </a:p>
        </p:txBody>
      </p:sp>
      <p:sp>
        <p:nvSpPr>
          <p:cNvPr id="6" name="TextBox 5"/>
          <p:cNvSpPr txBox="1"/>
          <p:nvPr/>
        </p:nvSpPr>
        <p:spPr>
          <a:xfrm>
            <a:off x="217733" y="2054307"/>
            <a:ext cx="3359290" cy="4124206"/>
          </a:xfrm>
          <a:prstGeom prst="rect">
            <a:avLst/>
          </a:prstGeom>
          <a:noFill/>
        </p:spPr>
        <p:txBody>
          <a:bodyPr wrap="square" rtlCol="0">
            <a:spAutoFit/>
          </a:bodyPr>
          <a:lstStyle/>
          <a:p>
            <a:pPr defTabSz="914400" fontAlgn="base">
              <a:spcBef>
                <a:spcPct val="0"/>
              </a:spcBef>
              <a:spcAft>
                <a:spcPct val="0"/>
              </a:spcAft>
            </a:pPr>
            <a:r>
              <a:rPr lang="en-US" b="1" dirty="0">
                <a:ea typeface="ＭＳ Ｐゴシック" charset="0"/>
              </a:rPr>
              <a:t>The Plan Activity Statement shows both claims information and Spending Account activity in a single, user-friendly statement.</a:t>
            </a:r>
          </a:p>
          <a:p>
            <a:pPr defTabSz="914400" fontAlgn="base">
              <a:spcBef>
                <a:spcPct val="0"/>
              </a:spcBef>
              <a:spcAft>
                <a:spcPct val="0"/>
              </a:spcAft>
            </a:pPr>
            <a:endParaRPr lang="en-US" dirty="0">
              <a:ea typeface="ＭＳ Ｐゴシック" charset="0"/>
            </a:endParaRPr>
          </a:p>
          <a:p>
            <a:pPr marL="342900" indent="-342900" defTabSz="914400" fontAlgn="base">
              <a:spcBef>
                <a:spcPct val="0"/>
              </a:spcBef>
              <a:spcAft>
                <a:spcPts val="600"/>
              </a:spcAft>
              <a:buFont typeface="Arial" charset="0"/>
              <a:buChar char="•"/>
            </a:pPr>
            <a:r>
              <a:rPr lang="en-US" dirty="0">
                <a:ea typeface="ＭＳ Ｐゴシック" charset="0"/>
              </a:rPr>
              <a:t>Go to the </a:t>
            </a:r>
            <a:r>
              <a:rPr lang="en-US" b="1" dirty="0">
                <a:ea typeface="ＭＳ Ｐゴシック" charset="0"/>
              </a:rPr>
              <a:t>Benefits </a:t>
            </a:r>
            <a:r>
              <a:rPr lang="en-US" dirty="0">
                <a:ea typeface="ＭＳ Ｐゴシック" charset="0"/>
              </a:rPr>
              <a:t>tab on the member website.</a:t>
            </a:r>
          </a:p>
          <a:p>
            <a:pPr marL="342900" lvl="0" indent="-342900" defTabSz="914400" fontAlgn="base">
              <a:spcBef>
                <a:spcPct val="0"/>
              </a:spcBef>
              <a:spcAft>
                <a:spcPts val="600"/>
              </a:spcAft>
              <a:buFont typeface="Arial" charset="0"/>
              <a:buChar char="•"/>
            </a:pPr>
            <a:r>
              <a:rPr lang="en-US" dirty="0">
                <a:solidFill>
                  <a:prstClr val="black"/>
                </a:solidFill>
                <a:ea typeface="ＭＳ Ｐゴシック" charset="0"/>
              </a:rPr>
              <a:t>Click on </a:t>
            </a:r>
            <a:r>
              <a:rPr lang="en-US" b="1" dirty="0">
                <a:solidFill>
                  <a:prstClr val="black"/>
                </a:solidFill>
                <a:ea typeface="ＭＳ Ｐゴシック" charset="0"/>
              </a:rPr>
              <a:t>Health Reimbursement Account</a:t>
            </a:r>
            <a:r>
              <a:rPr lang="en-US" dirty="0">
                <a:solidFill>
                  <a:prstClr val="black"/>
                </a:solidFill>
                <a:ea typeface="ＭＳ Ｐゴシック" charset="0"/>
              </a:rPr>
              <a:t>, then View My Account Details.</a:t>
            </a:r>
          </a:p>
          <a:p>
            <a:pPr marL="342900" lvl="0" indent="-342900" defTabSz="914400" fontAlgn="base">
              <a:spcBef>
                <a:spcPct val="0"/>
              </a:spcBef>
              <a:spcAft>
                <a:spcPts val="600"/>
              </a:spcAft>
              <a:buFont typeface="Arial" charset="0"/>
              <a:buChar char="•"/>
            </a:pPr>
            <a:r>
              <a:rPr lang="en-US" dirty="0">
                <a:solidFill>
                  <a:prstClr val="black"/>
                </a:solidFill>
                <a:ea typeface="ＭＳ Ｐゴシック" charset="0"/>
              </a:rPr>
              <a:t>Under My Recent Transactions, scroll to bottom to “See All”</a:t>
            </a:r>
          </a:p>
        </p:txBody>
      </p:sp>
      <p:sp>
        <p:nvSpPr>
          <p:cNvPr id="7" name="Title 1"/>
          <p:cNvSpPr txBox="1">
            <a:spLocks/>
          </p:cNvSpPr>
          <p:nvPr/>
        </p:nvSpPr>
        <p:spPr>
          <a:xfrm>
            <a:off x="352020" y="1080580"/>
            <a:ext cx="8459788" cy="5840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0070C0"/>
                </a:solidFill>
                <a:latin typeface="Book Antiqua" panose="02040602050305030304" pitchFamily="18" charset="0"/>
              </a:rPr>
              <a:t>Plan Activity Statements</a:t>
            </a:r>
          </a:p>
        </p:txBody>
      </p:sp>
      <p:pic>
        <p:nvPicPr>
          <p:cNvPr id="8" name="Picture 7"/>
          <p:cNvPicPr>
            <a:picLocks noChangeAspect="1"/>
          </p:cNvPicPr>
          <p:nvPr/>
        </p:nvPicPr>
        <p:blipFill>
          <a:blip r:embed="rId2"/>
          <a:stretch>
            <a:fillRect/>
          </a:stretch>
        </p:blipFill>
        <p:spPr>
          <a:xfrm>
            <a:off x="3742456" y="2187202"/>
            <a:ext cx="5069352" cy="3858417"/>
          </a:xfrm>
          <a:prstGeom prst="rect">
            <a:avLst/>
          </a:prstGeom>
        </p:spPr>
      </p:pic>
      <p:pic>
        <p:nvPicPr>
          <p:cNvPr id="9" name="Picture 1" descr="Diagram, text&#10;&#10;Description automatically generated">
            <a:extLst>
              <a:ext uri="{FF2B5EF4-FFF2-40B4-BE49-F238E27FC236}">
                <a16:creationId xmlns:a16="http://schemas.microsoft.com/office/drawing/2014/main" id="{CB998C3D-A2E2-4C66-B09D-B1E44872198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06371" y="195179"/>
            <a:ext cx="769937" cy="760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291840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4004</TotalTime>
  <Words>3424</Words>
  <Application>Microsoft Office PowerPoint</Application>
  <PresentationFormat>On-screen Show (4:3)</PresentationFormat>
  <Paragraphs>482</Paragraphs>
  <Slides>43</Slides>
  <Notes>10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ＭＳ Ｐゴシック</vt:lpstr>
      <vt:lpstr>Arial</vt:lpstr>
      <vt:lpstr>Book Antiqua</vt:lpstr>
      <vt:lpstr>Brush Script MT</vt:lpstr>
      <vt:lpstr>Calibri</vt:lpstr>
      <vt:lpstr>Calibri Light</vt:lpstr>
      <vt:lpstr>Myriad Pro</vt:lpstr>
      <vt:lpstr>Times New Roman</vt:lpstr>
      <vt:lpstr>Verdana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 reminder about prior-authorization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Colonial Life &amp; Accident Insurance Company</vt:lpstr>
      <vt:lpstr>Colonial Life</vt:lpstr>
      <vt:lpstr>Colonial Life</vt:lpstr>
      <vt:lpstr>Colonial Life</vt:lpstr>
      <vt:lpstr>Colonial Life</vt:lpstr>
      <vt:lpstr>Colonial Life</vt:lpstr>
      <vt:lpstr>Colonial Life</vt:lpstr>
      <vt:lpstr>Colonial Life</vt:lpstr>
      <vt:lpstr>Colonial Life</vt:lpstr>
      <vt:lpstr>What happens next?</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Osko, Regina</dc:creator>
  <cp:lastModifiedBy>Osko, Regina</cp:lastModifiedBy>
  <cp:revision>159</cp:revision>
  <cp:lastPrinted>2024-10-16T14:55:25Z</cp:lastPrinted>
  <dcterms:created xsi:type="dcterms:W3CDTF">2018-10-30T16:11:27Z</dcterms:created>
  <dcterms:modified xsi:type="dcterms:W3CDTF">2024-11-20T16:42:06Z</dcterms:modified>
</cp:coreProperties>
</file>